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00" autoAdjust="0"/>
    <p:restoredTop sz="94676" autoAdjust="0"/>
  </p:normalViewPr>
  <p:slideViewPr>
    <p:cSldViewPr snapToGrid="0">
      <p:cViewPr varScale="1">
        <p:scale>
          <a:sx n="108" d="100"/>
          <a:sy n="108" d="100"/>
        </p:scale>
        <p:origin x="61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61E160-D443-486A-AE57-104848335EC7}" type="datetimeFigureOut">
              <a:rPr lang="nb-NO" smtClean="0"/>
              <a:t>27.06.2017</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AE05EE-9776-41C8-AB31-B196769AFDD6}" type="slidenum">
              <a:rPr lang="nb-NO" smtClean="0"/>
              <a:t>‹#›</a:t>
            </a:fld>
            <a:endParaRPr lang="nb-NO"/>
          </a:p>
        </p:txBody>
      </p:sp>
    </p:spTree>
    <p:extLst>
      <p:ext uri="{BB962C8B-B14F-4D97-AF65-F5344CB8AC3E}">
        <p14:creationId xmlns:p14="http://schemas.microsoft.com/office/powerpoint/2010/main" val="2987737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Merk brukere av eiendommen selger. Syndikater</a:t>
            </a:r>
            <a:r>
              <a:rPr lang="nb-NO" baseline="0" dirty="0"/>
              <a:t> største netto kjøper. </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8</a:t>
            </a:fld>
            <a:endParaRPr lang="nb-NO"/>
          </a:p>
        </p:txBody>
      </p:sp>
    </p:spTree>
    <p:extLst>
      <p:ext uri="{BB962C8B-B14F-4D97-AF65-F5344CB8AC3E}">
        <p14:creationId xmlns:p14="http://schemas.microsoft.com/office/powerpoint/2010/main" val="2384370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Figuren = to</a:t>
            </a:r>
            <a:r>
              <a:rPr lang="nb-NO" baseline="0" dirty="0"/>
              <a:t> lysark over</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50</a:t>
            </a:fld>
            <a:endParaRPr lang="nb-NO"/>
          </a:p>
        </p:txBody>
      </p:sp>
    </p:spTree>
    <p:extLst>
      <p:ext uri="{BB962C8B-B14F-4D97-AF65-F5344CB8AC3E}">
        <p14:creationId xmlns:p14="http://schemas.microsoft.com/office/powerpoint/2010/main" val="3877012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Slik</a:t>
            </a:r>
            <a:r>
              <a:rPr lang="nb-NO" baseline="0" dirty="0"/>
              <a:t> oppsplitting bør bare brukes som støtte for tanken og som illustrasjon, ikke som en kalkyle for å nå fram til en kalkylerente, bl.a. ut fra at risikoelementene kan </a:t>
            </a:r>
            <a:r>
              <a:rPr lang="nb-NO" baseline="0" dirty="0" err="1"/>
              <a:t>samvariere</a:t>
            </a:r>
            <a:r>
              <a:rPr lang="nb-NO" baseline="0" dirty="0"/>
              <a:t> på måter som forsterker eller utjevner hverandre. </a:t>
            </a:r>
          </a:p>
          <a:p>
            <a:r>
              <a:rPr lang="nb-NO" baseline="0" dirty="0"/>
              <a:t>Porteføljeeffekter (se senere) er ytterligere et moment som taler mot å bruke et slikt oppsett.</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53</a:t>
            </a:fld>
            <a:endParaRPr lang="nb-NO"/>
          </a:p>
        </p:txBody>
      </p:sp>
    </p:spTree>
    <p:extLst>
      <p:ext uri="{BB962C8B-B14F-4D97-AF65-F5344CB8AC3E}">
        <p14:creationId xmlns:p14="http://schemas.microsoft.com/office/powerpoint/2010/main" val="1573594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Se eksempel med to alternative avkjøringer</a:t>
            </a:r>
            <a:r>
              <a:rPr lang="nb-NO" baseline="0" dirty="0"/>
              <a:t> i boka</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54</a:t>
            </a:fld>
            <a:endParaRPr lang="nb-NO"/>
          </a:p>
        </p:txBody>
      </p:sp>
    </p:spTree>
    <p:extLst>
      <p:ext uri="{BB962C8B-B14F-4D97-AF65-F5344CB8AC3E}">
        <p14:creationId xmlns:p14="http://schemas.microsoft.com/office/powerpoint/2010/main" val="2955901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Merk at vi implisitt</a:t>
            </a:r>
            <a:r>
              <a:rPr lang="nb-NO" baseline="0" dirty="0"/>
              <a:t> anså pengestrømmen i starten av 2018 som </a:t>
            </a:r>
            <a:r>
              <a:rPr lang="nb-NO" i="0" baseline="0" dirty="0"/>
              <a:t>helt sikker i den første tabellen</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57</a:t>
            </a:fld>
            <a:endParaRPr lang="nb-NO"/>
          </a:p>
        </p:txBody>
      </p:sp>
    </p:spTree>
    <p:extLst>
      <p:ext uri="{BB962C8B-B14F-4D97-AF65-F5344CB8AC3E}">
        <p14:creationId xmlns:p14="http://schemas.microsoft.com/office/powerpoint/2010/main" val="1687883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Politi, domstoler, fengsler, tollstasjoner, brannvesen, kino/teater/kulturhusvirksomhet, treningslokaler og -anlegg (helsestudio, gymsaler, idrettsanlegg), telekommunikasjonsanlegg, jernbaner, veier, oljeraffinerier, kaianlegg, kraftanlegg, fyrtårn, forsvarsanlegg, byggverk for gudsdyrkelse, gravplasser osv. Alle slike anlegg kan – i alle fall i teorien – organiseres som næringseiendom, enten på alminnelige vilkår eller i form av offentlig-privat samarbeid (OPS).</a:t>
            </a:r>
          </a:p>
        </p:txBody>
      </p:sp>
      <p:sp>
        <p:nvSpPr>
          <p:cNvPr id="4" name="Plassholder for lysbildenummer 3"/>
          <p:cNvSpPr>
            <a:spLocks noGrp="1"/>
          </p:cNvSpPr>
          <p:nvPr>
            <p:ph type="sldNum" sz="quarter" idx="10"/>
          </p:nvPr>
        </p:nvSpPr>
        <p:spPr/>
        <p:txBody>
          <a:bodyPr/>
          <a:lstStyle/>
          <a:p>
            <a:fld id="{5D0C3198-6C82-48A7-847E-7975B62F7321}" type="slidenum">
              <a:rPr lang="nb-NO" smtClean="0"/>
              <a:t>17</a:t>
            </a:fld>
            <a:endParaRPr lang="nb-NO"/>
          </a:p>
        </p:txBody>
      </p:sp>
    </p:spTree>
    <p:extLst>
      <p:ext uri="{BB962C8B-B14F-4D97-AF65-F5344CB8AC3E}">
        <p14:creationId xmlns:p14="http://schemas.microsoft.com/office/powerpoint/2010/main" val="481712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kern="1200" dirty="0">
                <a:solidFill>
                  <a:schemeClr val="tx1"/>
                </a:solidFill>
                <a:effectLst/>
                <a:latin typeface="+mn-lt"/>
                <a:ea typeface="+mn-ea"/>
                <a:cs typeface="+mn-cs"/>
              </a:rPr>
              <a:t>Når ikke annet er sagt, innebærer vanligvis </a:t>
            </a:r>
            <a:r>
              <a:rPr lang="nb-NO" sz="1200" kern="1200" dirty="0" err="1">
                <a:solidFill>
                  <a:schemeClr val="tx1"/>
                </a:solidFill>
                <a:effectLst/>
                <a:latin typeface="+mn-lt"/>
                <a:ea typeface="+mn-ea"/>
                <a:cs typeface="+mn-cs"/>
              </a:rPr>
              <a:t>yield</a:t>
            </a:r>
            <a:r>
              <a:rPr lang="nb-NO" sz="1200" kern="1200" dirty="0">
                <a:solidFill>
                  <a:schemeClr val="tx1"/>
                </a:solidFill>
                <a:effectLst/>
                <a:latin typeface="+mn-lt"/>
                <a:ea typeface="+mn-ea"/>
                <a:cs typeface="+mn-cs"/>
              </a:rPr>
              <a:t>-begrepet at man måler mot de inngåtte kontraktene. Hvis man ønsker å presisere at det er dette man mener, bruker man av og til ordet </a:t>
            </a:r>
            <a:r>
              <a:rPr lang="nb-NO" sz="1200" i="1" kern="1200" dirty="0" err="1">
                <a:solidFill>
                  <a:schemeClr val="tx1"/>
                </a:solidFill>
                <a:effectLst/>
                <a:latin typeface="+mn-lt"/>
                <a:ea typeface="+mn-ea"/>
                <a:cs typeface="+mn-cs"/>
              </a:rPr>
              <a:t>kontraktsyield</a:t>
            </a:r>
            <a:r>
              <a:rPr lang="nb-NO" sz="1200" kern="1200" dirty="0">
                <a:solidFill>
                  <a:schemeClr val="tx1"/>
                </a:solidFill>
                <a:effectLst/>
                <a:latin typeface="+mn-lt"/>
                <a:ea typeface="+mn-ea"/>
                <a:cs typeface="+mn-cs"/>
              </a:rPr>
              <a:t>:</a:t>
            </a:r>
          </a:p>
          <a:p>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25</a:t>
            </a:fld>
            <a:endParaRPr lang="nb-NO"/>
          </a:p>
        </p:txBody>
      </p:sp>
    </p:spTree>
    <p:extLst>
      <p:ext uri="{BB962C8B-B14F-4D97-AF65-F5344CB8AC3E}">
        <p14:creationId xmlns:p14="http://schemas.microsoft.com/office/powerpoint/2010/main" val="2460691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Kontraktene</a:t>
            </a:r>
            <a:r>
              <a:rPr lang="nb-NO" baseline="0" dirty="0"/>
              <a:t> låser leieprisene til nivået på tidspunktet som avtalene ble inngått. Viktig å ta hensyn til overleie eller underleie.</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27</a:t>
            </a:fld>
            <a:endParaRPr lang="nb-NO"/>
          </a:p>
        </p:txBody>
      </p:sp>
    </p:spTree>
    <p:extLst>
      <p:ext uri="{BB962C8B-B14F-4D97-AF65-F5344CB8AC3E}">
        <p14:creationId xmlns:p14="http://schemas.microsoft.com/office/powerpoint/2010/main" val="3047950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Ved overleie har leietaker dessuten insentiv til å søke å terminere leieavtalen</a:t>
            </a:r>
          </a:p>
        </p:txBody>
      </p:sp>
      <p:sp>
        <p:nvSpPr>
          <p:cNvPr id="4" name="Plassholder for lysbildenummer 3"/>
          <p:cNvSpPr>
            <a:spLocks noGrp="1"/>
          </p:cNvSpPr>
          <p:nvPr>
            <p:ph type="sldNum" sz="quarter" idx="10"/>
          </p:nvPr>
        </p:nvSpPr>
        <p:spPr/>
        <p:txBody>
          <a:bodyPr/>
          <a:lstStyle/>
          <a:p>
            <a:fld id="{5D0C3198-6C82-48A7-847E-7975B62F7321}" type="slidenum">
              <a:rPr lang="nb-NO" smtClean="0"/>
              <a:t>34</a:t>
            </a:fld>
            <a:endParaRPr lang="nb-NO"/>
          </a:p>
        </p:txBody>
      </p:sp>
    </p:spTree>
    <p:extLst>
      <p:ext uri="{BB962C8B-B14F-4D97-AF65-F5344CB8AC3E}">
        <p14:creationId xmlns:p14="http://schemas.microsoft.com/office/powerpoint/2010/main" val="2572691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Du finner det implisitte avkastningskravet ved </a:t>
            </a:r>
            <a:r>
              <a:rPr lang="nb-NO" baseline="0" dirty="0"/>
              <a:t>å endre diskonteringsrenten ved målsøk (</a:t>
            </a:r>
            <a:r>
              <a:rPr lang="nb-NO" dirty="0"/>
              <a:t>eller prøv deg fram) til den</a:t>
            </a:r>
            <a:r>
              <a:rPr lang="nb-NO" baseline="0" dirty="0"/>
              <a:t> gir den pris eller verdi på eiendommen som samsvarer med den markedsprisen du har observert.</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40</a:t>
            </a:fld>
            <a:endParaRPr lang="nb-NO"/>
          </a:p>
        </p:txBody>
      </p:sp>
    </p:spTree>
    <p:extLst>
      <p:ext uri="{BB962C8B-B14F-4D97-AF65-F5344CB8AC3E}">
        <p14:creationId xmlns:p14="http://schemas.microsoft.com/office/powerpoint/2010/main" val="2932012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Grunnen til at den</a:t>
            </a:r>
            <a:r>
              <a:rPr lang="nb-NO" baseline="0" dirty="0"/>
              <a:t> framtidige verdien er diskontert med en lavere diskonteringsrente er at man har antatt at markedet diskonterer denne verdien med en lavere rente, f.eks. ut fra at markedet vurderer risikoen knyttet til framtidsverdien som lavere enn risikoen knyttet til de årlige inntektene.</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42</a:t>
            </a:fld>
            <a:endParaRPr lang="nb-NO"/>
          </a:p>
        </p:txBody>
      </p:sp>
    </p:spTree>
    <p:extLst>
      <p:ext uri="{BB962C8B-B14F-4D97-AF65-F5344CB8AC3E}">
        <p14:creationId xmlns:p14="http://schemas.microsoft.com/office/powerpoint/2010/main" val="1786346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dirty="0"/>
              <a:t>Minus fem prosent er valgt ut</a:t>
            </a:r>
            <a:r>
              <a:rPr lang="nb-NO" baseline="0" dirty="0"/>
              <a:t> fra en antagelse om at utgiften dette året har samme risikoprofil som inntektene de øvrige år.</a:t>
            </a:r>
            <a:endParaRPr lang="nb-NO" dirty="0"/>
          </a:p>
        </p:txBody>
      </p:sp>
      <p:sp>
        <p:nvSpPr>
          <p:cNvPr id="4" name="Plassholder for lysbildenummer 3"/>
          <p:cNvSpPr>
            <a:spLocks noGrp="1"/>
          </p:cNvSpPr>
          <p:nvPr>
            <p:ph type="sldNum" sz="quarter" idx="10"/>
          </p:nvPr>
        </p:nvSpPr>
        <p:spPr/>
        <p:txBody>
          <a:bodyPr/>
          <a:lstStyle/>
          <a:p>
            <a:fld id="{5D0C3198-6C82-48A7-847E-7975B62F7321}" type="slidenum">
              <a:rPr lang="nb-NO" smtClean="0"/>
              <a:t>44</a:t>
            </a:fld>
            <a:endParaRPr lang="nb-NO"/>
          </a:p>
        </p:txBody>
      </p:sp>
    </p:spTree>
    <p:extLst>
      <p:ext uri="{BB962C8B-B14F-4D97-AF65-F5344CB8AC3E}">
        <p14:creationId xmlns:p14="http://schemas.microsoft.com/office/powerpoint/2010/main" val="2867060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dirty="0"/>
              <a:t>Siste utvei… </a:t>
            </a:r>
            <a:r>
              <a:rPr lang="nb-NO" sz="1200" i="1" kern="1200" dirty="0">
                <a:solidFill>
                  <a:schemeClr val="tx1"/>
                </a:solidFill>
                <a:effectLst/>
                <a:latin typeface="+mn-lt"/>
                <a:ea typeface="+mn-ea"/>
                <a:cs typeface="+mn-cs"/>
              </a:rPr>
              <a:t>For eksempel har Forsvaret avhendet en rekke objekt til andre funksjoner enn de opprinnelig var tiltenkt. Et tidligere </a:t>
            </a:r>
            <a:r>
              <a:rPr lang="nb-NO" sz="1200" i="1" kern="1200" dirty="0" err="1">
                <a:solidFill>
                  <a:schemeClr val="tx1"/>
                </a:solidFill>
                <a:effectLst/>
                <a:latin typeface="+mn-lt"/>
                <a:ea typeface="+mn-ea"/>
                <a:cs typeface="+mn-cs"/>
              </a:rPr>
              <a:t>flyshelter</a:t>
            </a:r>
            <a:r>
              <a:rPr lang="nb-NO" sz="1200" i="1" kern="1200" dirty="0">
                <a:solidFill>
                  <a:schemeClr val="tx1"/>
                </a:solidFill>
                <a:effectLst/>
                <a:latin typeface="+mn-lt"/>
                <a:ea typeface="+mn-ea"/>
                <a:cs typeface="+mn-cs"/>
              </a:rPr>
              <a:t> kan bli brukt som lager av langt mer fredelige objekt. </a:t>
            </a:r>
            <a:r>
              <a:rPr lang="nb-NO" sz="1200" i="1" kern="1200" dirty="0" err="1">
                <a:solidFill>
                  <a:schemeClr val="tx1"/>
                </a:solidFill>
                <a:effectLst/>
                <a:latin typeface="+mn-lt"/>
                <a:ea typeface="+mn-ea"/>
                <a:cs typeface="+mn-cs"/>
              </a:rPr>
              <a:t>Byggekostnaden</a:t>
            </a:r>
            <a:r>
              <a:rPr lang="nb-NO" sz="1200" i="1" kern="1200" dirty="0">
                <a:solidFill>
                  <a:schemeClr val="tx1"/>
                </a:solidFill>
                <a:effectLst/>
                <a:latin typeface="+mn-lt"/>
                <a:ea typeface="+mn-ea"/>
                <a:cs typeface="+mn-cs"/>
              </a:rPr>
              <a:t> ved alternativ bruk (lager) er mye lavere enn </a:t>
            </a:r>
            <a:r>
              <a:rPr lang="nb-NO" sz="1200" i="1" kern="1200" dirty="0" err="1">
                <a:solidFill>
                  <a:schemeClr val="tx1"/>
                </a:solidFill>
                <a:effectLst/>
                <a:latin typeface="+mn-lt"/>
                <a:ea typeface="+mn-ea"/>
                <a:cs typeface="+mn-cs"/>
              </a:rPr>
              <a:t>byggekostnaden</a:t>
            </a:r>
            <a:r>
              <a:rPr lang="nb-NO" sz="1200" i="1" kern="1200" dirty="0">
                <a:solidFill>
                  <a:schemeClr val="tx1"/>
                </a:solidFill>
                <a:effectLst/>
                <a:latin typeface="+mn-lt"/>
                <a:ea typeface="+mn-ea"/>
                <a:cs typeface="+mn-cs"/>
              </a:rPr>
              <a:t> for den opprinnelige bruken (</a:t>
            </a:r>
            <a:r>
              <a:rPr lang="nb-NO" sz="1200" i="1" kern="1200" dirty="0" err="1">
                <a:solidFill>
                  <a:schemeClr val="tx1"/>
                </a:solidFill>
                <a:effectLst/>
                <a:latin typeface="+mn-lt"/>
                <a:ea typeface="+mn-ea"/>
                <a:cs typeface="+mn-cs"/>
              </a:rPr>
              <a:t>flyshelter</a:t>
            </a:r>
            <a:r>
              <a:rPr lang="nb-NO" sz="1200" i="1" kern="1200" dirty="0">
                <a:solidFill>
                  <a:schemeClr val="tx1"/>
                </a:solidFill>
                <a:effectLst/>
                <a:latin typeface="+mn-lt"/>
                <a:ea typeface="+mn-ea"/>
                <a:cs typeface="+mn-cs"/>
              </a:rPr>
              <a:t>). I så fall må du vurdere verdien ut fra hvor mye det ville koste å bygge et lager som dekker et tilsvarende behov.</a:t>
            </a:r>
          </a:p>
        </p:txBody>
      </p:sp>
      <p:sp>
        <p:nvSpPr>
          <p:cNvPr id="4" name="Plassholder for lysbildenummer 3"/>
          <p:cNvSpPr>
            <a:spLocks noGrp="1"/>
          </p:cNvSpPr>
          <p:nvPr>
            <p:ph type="sldNum" sz="quarter" idx="10"/>
          </p:nvPr>
        </p:nvSpPr>
        <p:spPr/>
        <p:txBody>
          <a:bodyPr/>
          <a:lstStyle/>
          <a:p>
            <a:fld id="{5D0C3198-6C82-48A7-847E-7975B62F7321}" type="slidenum">
              <a:rPr lang="nb-NO" smtClean="0"/>
              <a:t>46</a:t>
            </a:fld>
            <a:endParaRPr lang="nb-NO"/>
          </a:p>
        </p:txBody>
      </p:sp>
    </p:spTree>
    <p:extLst>
      <p:ext uri="{BB962C8B-B14F-4D97-AF65-F5344CB8AC3E}">
        <p14:creationId xmlns:p14="http://schemas.microsoft.com/office/powerpoint/2010/main" val="73539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p:cNvSpPr>
            <a:spLocks noGrp="1"/>
          </p:cNvSpPr>
          <p:nvPr>
            <p:ph type="dt" sz="half" idx="10"/>
          </p:nvPr>
        </p:nvSpPr>
        <p:spPr/>
        <p:txBody>
          <a:bodyPr/>
          <a:lstStyle/>
          <a:p>
            <a:fld id="{8DD840EB-3062-49BD-B3B7-AA4BDE691E5B}" type="datetimeFigureOut">
              <a:rPr lang="nb-NO" smtClean="0"/>
              <a:t>27.06.2017</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2797306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8DD840EB-3062-49BD-B3B7-AA4BDE691E5B}" type="datetimeFigureOut">
              <a:rPr lang="nb-NO" smtClean="0"/>
              <a:t>27.06.2017</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790272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8DD840EB-3062-49BD-B3B7-AA4BDE691E5B}" type="datetimeFigureOut">
              <a:rPr lang="nb-NO" smtClean="0"/>
              <a:t>27.06.2017</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8044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8DD840EB-3062-49BD-B3B7-AA4BDE691E5B}" type="datetimeFigureOut">
              <a:rPr lang="nb-NO" smtClean="0"/>
              <a:t>27.06.2017</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1248931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p:cNvSpPr>
            <a:spLocks noGrp="1"/>
          </p:cNvSpPr>
          <p:nvPr>
            <p:ph type="dt" sz="half" idx="10"/>
          </p:nvPr>
        </p:nvSpPr>
        <p:spPr/>
        <p:txBody>
          <a:bodyPr/>
          <a:lstStyle/>
          <a:p>
            <a:fld id="{8DD840EB-3062-49BD-B3B7-AA4BDE691E5B}" type="datetimeFigureOut">
              <a:rPr lang="nb-NO" smtClean="0"/>
              <a:t>27.06.2017</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14519912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p:cNvSpPr>
            <a:spLocks noGrp="1"/>
          </p:cNvSpPr>
          <p:nvPr>
            <p:ph type="dt" sz="half" idx="10"/>
          </p:nvPr>
        </p:nvSpPr>
        <p:spPr/>
        <p:txBody>
          <a:bodyPr/>
          <a:lstStyle/>
          <a:p>
            <a:fld id="{8DD840EB-3062-49BD-B3B7-AA4BDE691E5B}" type="datetimeFigureOut">
              <a:rPr lang="nb-NO" smtClean="0"/>
              <a:t>27.06.2017</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3887891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p:cNvSpPr>
            <a:spLocks noGrp="1"/>
          </p:cNvSpPr>
          <p:nvPr>
            <p:ph type="dt" sz="half" idx="10"/>
          </p:nvPr>
        </p:nvSpPr>
        <p:spPr/>
        <p:txBody>
          <a:bodyPr/>
          <a:lstStyle/>
          <a:p>
            <a:fld id="{8DD840EB-3062-49BD-B3B7-AA4BDE691E5B}" type="datetimeFigureOut">
              <a:rPr lang="nb-NO" smtClean="0"/>
              <a:t>27.06.2017</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4262159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dato 2"/>
          <p:cNvSpPr>
            <a:spLocks noGrp="1"/>
          </p:cNvSpPr>
          <p:nvPr>
            <p:ph type="dt" sz="half" idx="10"/>
          </p:nvPr>
        </p:nvSpPr>
        <p:spPr/>
        <p:txBody>
          <a:bodyPr/>
          <a:lstStyle/>
          <a:p>
            <a:fld id="{8DD840EB-3062-49BD-B3B7-AA4BDE691E5B}" type="datetimeFigureOut">
              <a:rPr lang="nb-NO" smtClean="0"/>
              <a:t>27.06.2017</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1715906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8DD840EB-3062-49BD-B3B7-AA4BDE691E5B}" type="datetimeFigureOut">
              <a:rPr lang="nb-NO" smtClean="0"/>
              <a:t>27.06.2017</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38014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p:cNvSpPr>
            <a:spLocks noGrp="1"/>
          </p:cNvSpPr>
          <p:nvPr>
            <p:ph type="dt" sz="half" idx="10"/>
          </p:nvPr>
        </p:nvSpPr>
        <p:spPr/>
        <p:txBody>
          <a:bodyPr/>
          <a:lstStyle/>
          <a:p>
            <a:fld id="{8DD840EB-3062-49BD-B3B7-AA4BDE691E5B}" type="datetimeFigureOut">
              <a:rPr lang="nb-NO" smtClean="0"/>
              <a:t>27.06.2017</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2461412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p:cNvSpPr>
            <a:spLocks noGrp="1"/>
          </p:cNvSpPr>
          <p:nvPr>
            <p:ph type="dt" sz="half" idx="10"/>
          </p:nvPr>
        </p:nvSpPr>
        <p:spPr/>
        <p:txBody>
          <a:bodyPr/>
          <a:lstStyle/>
          <a:p>
            <a:fld id="{8DD840EB-3062-49BD-B3B7-AA4BDE691E5B}" type="datetimeFigureOut">
              <a:rPr lang="nb-NO" smtClean="0"/>
              <a:t>27.06.2017</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0C1D35C1-A804-4A93-985E-51BD2B720080}" type="slidenum">
              <a:rPr lang="nb-NO" smtClean="0"/>
              <a:t>‹#›</a:t>
            </a:fld>
            <a:endParaRPr lang="nb-NO"/>
          </a:p>
        </p:txBody>
      </p:sp>
    </p:spTree>
    <p:extLst>
      <p:ext uri="{BB962C8B-B14F-4D97-AF65-F5344CB8AC3E}">
        <p14:creationId xmlns:p14="http://schemas.microsoft.com/office/powerpoint/2010/main" val="2731425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840EB-3062-49BD-B3B7-AA4BDE691E5B}" type="datetimeFigureOut">
              <a:rPr lang="nb-NO" smtClean="0"/>
              <a:t>27.06.2017</a:t>
            </a:fld>
            <a:endParaRPr lang="nb-NO"/>
          </a:p>
        </p:txBody>
      </p:sp>
      <p:sp>
        <p:nvSpPr>
          <p:cNvPr id="5" name="Plassholder for bunn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1D35C1-A804-4A93-985E-51BD2B720080}" type="slidenum">
              <a:rPr lang="nb-NO" smtClean="0"/>
              <a:t>‹#›</a:t>
            </a:fld>
            <a:endParaRPr lang="nb-NO"/>
          </a:p>
        </p:txBody>
      </p:sp>
    </p:spTree>
    <p:extLst>
      <p:ext uri="{BB962C8B-B14F-4D97-AF65-F5344CB8AC3E}">
        <p14:creationId xmlns:p14="http://schemas.microsoft.com/office/powerpoint/2010/main" val="4125379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p:txBody>
          <a:bodyPr/>
          <a:lstStyle/>
          <a:p>
            <a:r>
              <a:rPr lang="nb-NO" dirty="0"/>
              <a:t>14 Næringseiendom</a:t>
            </a:r>
          </a:p>
        </p:txBody>
      </p:sp>
      <p:sp>
        <p:nvSpPr>
          <p:cNvPr id="3" name="Undertittel 2"/>
          <p:cNvSpPr>
            <a:spLocks noGrp="1"/>
          </p:cNvSpPr>
          <p:nvPr>
            <p:ph type="subTitle" idx="1"/>
          </p:nvPr>
        </p:nvSpPr>
        <p:spPr/>
        <p:txBody>
          <a:bodyPr/>
          <a:lstStyle/>
          <a:p>
            <a:endParaRPr lang="nb-NO"/>
          </a:p>
        </p:txBody>
      </p:sp>
    </p:spTree>
    <p:extLst>
      <p:ext uri="{BB962C8B-B14F-4D97-AF65-F5344CB8AC3E}">
        <p14:creationId xmlns:p14="http://schemas.microsoft.com/office/powerpoint/2010/main" val="192415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Rådgivere</a:t>
            </a:r>
          </a:p>
        </p:txBody>
      </p:sp>
      <p:sp>
        <p:nvSpPr>
          <p:cNvPr id="3" name="Plassholder for innhold 2"/>
          <p:cNvSpPr>
            <a:spLocks noGrp="1"/>
          </p:cNvSpPr>
          <p:nvPr>
            <p:ph idx="1"/>
          </p:nvPr>
        </p:nvSpPr>
        <p:spPr/>
        <p:txBody>
          <a:bodyPr>
            <a:normAutofit/>
          </a:bodyPr>
          <a:lstStyle/>
          <a:p>
            <a:pPr lvl="0"/>
            <a:r>
              <a:rPr lang="nb-NO" dirty="0"/>
              <a:t>Eksempler blant mange tjenesteytere:</a:t>
            </a:r>
          </a:p>
          <a:p>
            <a:pPr lvl="1"/>
            <a:r>
              <a:rPr lang="nb-NO" dirty="0"/>
              <a:t>Advokatfirmaer – BA-HR, Kluge, Haavind, Wikborg Rein osv., og mange lokale</a:t>
            </a:r>
          </a:p>
          <a:p>
            <a:pPr lvl="1"/>
            <a:r>
              <a:rPr lang="nb-NO" dirty="0"/>
              <a:t>Revisor/rådgivere – PWC, KPMG, </a:t>
            </a:r>
            <a:r>
              <a:rPr lang="nb-NO" dirty="0" err="1"/>
              <a:t>Deloitte</a:t>
            </a:r>
            <a:r>
              <a:rPr lang="nb-NO" dirty="0"/>
              <a:t> og mange lokale</a:t>
            </a:r>
          </a:p>
          <a:p>
            <a:pPr lvl="1"/>
            <a:r>
              <a:rPr lang="nb-NO" dirty="0"/>
              <a:t>Verdsettere og analytikere, blant annet analyseavdelinger med hovedsakelig økonomisk vinkling eller med teknisk vinkling; små firmaer med taksering som spesialfelt, og små firmaer med økonomisk vinkling, for eksempel tilknyttet finansanalytikermiljøet</a:t>
            </a:r>
          </a:p>
          <a:p>
            <a:pPr lvl="1"/>
            <a:r>
              <a:rPr lang="nb-NO" dirty="0"/>
              <a:t>Eiendomskonsulentselskap med mest fokus på bygningstekniske spørsmål, for eksempel OPAK</a:t>
            </a:r>
          </a:p>
        </p:txBody>
      </p:sp>
    </p:spTree>
    <p:extLst>
      <p:ext uri="{BB962C8B-B14F-4D97-AF65-F5344CB8AC3E}">
        <p14:creationId xmlns:p14="http://schemas.microsoft.com/office/powerpoint/2010/main" val="1859129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Hjemmelsselskap, holdingselskap, spesialforetak (SP)</a:t>
            </a:r>
          </a:p>
        </p:txBody>
      </p:sp>
      <p:sp>
        <p:nvSpPr>
          <p:cNvPr id="3" name="Plassholder for innhold 2"/>
          <p:cNvSpPr>
            <a:spLocks noGrp="1"/>
          </p:cNvSpPr>
          <p:nvPr>
            <p:ph idx="1"/>
          </p:nvPr>
        </p:nvSpPr>
        <p:spPr/>
        <p:txBody>
          <a:bodyPr/>
          <a:lstStyle/>
          <a:p>
            <a:r>
              <a:rPr lang="nb-NO" dirty="0"/>
              <a:t>Eiendommene legges i separate spesialforetak</a:t>
            </a:r>
          </a:p>
          <a:p>
            <a:pPr lvl="1"/>
            <a:r>
              <a:rPr lang="nb-NO" dirty="0"/>
              <a:t>«Storgata 1 AS», «Storgata 3 AS» osv.</a:t>
            </a:r>
          </a:p>
          <a:p>
            <a:r>
              <a:rPr lang="nb-NO" dirty="0"/>
              <a:t>Holdingselskap</a:t>
            </a:r>
          </a:p>
          <a:p>
            <a:pPr lvl="1"/>
            <a:r>
              <a:rPr lang="nb-NO" dirty="0"/>
              <a:t>For å håndtere samlingen av spesialforetak</a:t>
            </a:r>
          </a:p>
          <a:p>
            <a:r>
              <a:rPr lang="nb-NO" dirty="0"/>
              <a:t>Hjemmelsselskap</a:t>
            </a:r>
          </a:p>
          <a:p>
            <a:pPr lvl="1"/>
            <a:r>
              <a:rPr lang="nb-NO" dirty="0"/>
              <a:t>Skatte- og </a:t>
            </a:r>
            <a:r>
              <a:rPr lang="nb-NO" dirty="0" err="1"/>
              <a:t>avgiftstilpasning</a:t>
            </a:r>
            <a:r>
              <a:rPr lang="nb-NO" dirty="0"/>
              <a:t> til tidligere regelverk som ikke lenger er hensiktsmessig</a:t>
            </a:r>
          </a:p>
          <a:p>
            <a:pPr lvl="1"/>
            <a:r>
              <a:rPr lang="nb-NO" dirty="0"/>
              <a:t>Spesialforetak som har som eneste formål å ha hjemmel til en eiendom (eneste aktivumet)</a:t>
            </a:r>
          </a:p>
          <a:p>
            <a:pPr lvl="1"/>
            <a:r>
              <a:rPr lang="nb-NO" dirty="0"/>
              <a:t>Et annet selskap som eier eiendommen</a:t>
            </a:r>
          </a:p>
          <a:p>
            <a:endParaRPr lang="nb-NO" dirty="0"/>
          </a:p>
          <a:p>
            <a:endParaRPr lang="nb-NO" dirty="0"/>
          </a:p>
        </p:txBody>
      </p:sp>
    </p:spTree>
    <p:extLst>
      <p:ext uri="{BB962C8B-B14F-4D97-AF65-F5344CB8AC3E}">
        <p14:creationId xmlns:p14="http://schemas.microsoft.com/office/powerpoint/2010/main" val="3982485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Informasjonskilder </a:t>
            </a:r>
          </a:p>
        </p:txBody>
      </p:sp>
      <p:sp>
        <p:nvSpPr>
          <p:cNvPr id="3" name="Plassholder for innhold 2"/>
          <p:cNvSpPr>
            <a:spLocks noGrp="1"/>
          </p:cNvSpPr>
          <p:nvPr>
            <p:ph idx="1"/>
          </p:nvPr>
        </p:nvSpPr>
        <p:spPr/>
        <p:txBody>
          <a:bodyPr>
            <a:normAutofit/>
          </a:bodyPr>
          <a:lstStyle/>
          <a:p>
            <a:r>
              <a:rPr lang="nb-NO" dirty="0"/>
              <a:t>Nyheter: </a:t>
            </a:r>
          </a:p>
          <a:p>
            <a:pPr lvl="1"/>
            <a:r>
              <a:rPr lang="nb-NO" dirty="0"/>
              <a:t>Dagens Næringsliv, Finansavisen, Kapital…</a:t>
            </a:r>
          </a:p>
          <a:p>
            <a:pPr lvl="1"/>
            <a:r>
              <a:rPr lang="nb-NO" dirty="0" err="1"/>
              <a:t>Estate</a:t>
            </a:r>
            <a:r>
              <a:rPr lang="nb-NO" dirty="0"/>
              <a:t> Nyheter</a:t>
            </a:r>
          </a:p>
          <a:p>
            <a:pPr lvl="1"/>
            <a:r>
              <a:rPr lang="nb-NO" dirty="0"/>
              <a:t>Lokalavisa</a:t>
            </a:r>
          </a:p>
          <a:p>
            <a:pPr lvl="1"/>
            <a:r>
              <a:rPr lang="nb-NO" dirty="0"/>
              <a:t>Delvis </a:t>
            </a:r>
            <a:r>
              <a:rPr lang="nb-NO" dirty="0" err="1"/>
              <a:t>Twitter</a:t>
            </a:r>
            <a:endParaRPr lang="nb-NO" dirty="0"/>
          </a:p>
          <a:p>
            <a:r>
              <a:rPr lang="nb-NO" dirty="0"/>
              <a:t>Markedsrapporter fra meglere og analytikere</a:t>
            </a:r>
          </a:p>
          <a:p>
            <a:pPr lvl="1"/>
            <a:r>
              <a:rPr lang="nb-NO" dirty="0"/>
              <a:t>Akershus eiendom, UNION, DnB næringsmegling, Eiendomsspar (Oslostudiet), </a:t>
            </a:r>
            <a:r>
              <a:rPr lang="nb-NO" dirty="0" err="1"/>
              <a:t>Newsec</a:t>
            </a:r>
            <a:r>
              <a:rPr lang="nb-NO" dirty="0"/>
              <a:t>, DTZ, …</a:t>
            </a:r>
          </a:p>
          <a:p>
            <a:r>
              <a:rPr lang="nb-NO" dirty="0"/>
              <a:t>MSCI (prisutvikling basert på rapport fra porteføljer)</a:t>
            </a:r>
          </a:p>
          <a:p>
            <a:r>
              <a:rPr lang="nb-NO" dirty="0"/>
              <a:t>Nyhetsbrev, seminarer mv.</a:t>
            </a:r>
          </a:p>
        </p:txBody>
      </p:sp>
    </p:spTree>
    <p:extLst>
      <p:ext uri="{BB962C8B-B14F-4D97-AF65-F5344CB8AC3E}">
        <p14:creationId xmlns:p14="http://schemas.microsoft.com/office/powerpoint/2010/main" val="1247001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Kontor</a:t>
            </a:r>
          </a:p>
        </p:txBody>
      </p:sp>
      <p:pic>
        <p:nvPicPr>
          <p:cNvPr id="4" name="Plassholder for innhold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54915" y="1825625"/>
            <a:ext cx="7882170" cy="4351338"/>
          </a:xfrm>
        </p:spPr>
      </p:pic>
      <p:sp>
        <p:nvSpPr>
          <p:cNvPr id="5" name="Rektangel 4"/>
          <p:cNvSpPr/>
          <p:nvPr/>
        </p:nvSpPr>
        <p:spPr>
          <a:xfrm>
            <a:off x="2152651" y="6311899"/>
            <a:ext cx="4400885" cy="369332"/>
          </a:xfrm>
          <a:prstGeom prst="rect">
            <a:avLst/>
          </a:prstGeom>
        </p:spPr>
        <p:txBody>
          <a:bodyPr wrap="none">
            <a:spAutoFit/>
          </a:bodyPr>
          <a:lstStyle/>
          <a:p>
            <a:r>
              <a:rPr lang="en-US" dirty="0" err="1"/>
              <a:t>Foto</a:t>
            </a:r>
            <a:r>
              <a:rPr lang="en-US" dirty="0"/>
              <a:t>: Tommy </a:t>
            </a:r>
            <a:r>
              <a:rPr lang="en-US" dirty="0" err="1"/>
              <a:t>Gildseth</a:t>
            </a:r>
            <a:r>
              <a:rPr lang="en-US" dirty="0"/>
              <a:t> / Wikimedia commons</a:t>
            </a:r>
            <a:endParaRPr lang="nb-NO" dirty="0"/>
          </a:p>
        </p:txBody>
      </p:sp>
    </p:spTree>
    <p:extLst>
      <p:ext uri="{BB962C8B-B14F-4D97-AF65-F5344CB8AC3E}">
        <p14:creationId xmlns:p14="http://schemas.microsoft.com/office/powerpoint/2010/main" val="2956721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dirty="0"/>
          </a:p>
        </p:txBody>
      </p:sp>
      <p:sp>
        <p:nvSpPr>
          <p:cNvPr id="3" name="Plassholder for innhold 2"/>
          <p:cNvSpPr>
            <a:spLocks noGrp="1"/>
          </p:cNvSpPr>
          <p:nvPr>
            <p:ph idx="1"/>
          </p:nvPr>
        </p:nvSpPr>
        <p:spPr/>
        <p:txBody>
          <a:bodyPr/>
          <a:lstStyle/>
          <a:p>
            <a:r>
              <a:rPr lang="nb-NO" dirty="0"/>
              <a:t>Ofte kombinert med handel/publikumsrettet virksomhet på gateplan</a:t>
            </a:r>
          </a:p>
          <a:p>
            <a:r>
              <a:rPr lang="nb-NO" dirty="0"/>
              <a:t>Vidt spekter brukere, offentlig virksomhet en viktig sektor</a:t>
            </a:r>
          </a:p>
          <a:p>
            <a:r>
              <a:rPr lang="nb-NO" dirty="0"/>
              <a:t>Tendens til </a:t>
            </a:r>
            <a:r>
              <a:rPr lang="nb-NO" dirty="0" err="1"/>
              <a:t>clustere</a:t>
            </a:r>
            <a:r>
              <a:rPr lang="nb-NO" dirty="0"/>
              <a:t>: Oljerelatert, offentlig, bank/finans, osv.</a:t>
            </a:r>
          </a:p>
        </p:txBody>
      </p:sp>
    </p:spTree>
    <p:extLst>
      <p:ext uri="{BB962C8B-B14F-4D97-AF65-F5344CB8AC3E}">
        <p14:creationId xmlns:p14="http://schemas.microsoft.com/office/powerpoint/2010/main" val="3406888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Butikk/handel</a:t>
            </a:r>
          </a:p>
        </p:txBody>
      </p:sp>
      <p:sp>
        <p:nvSpPr>
          <p:cNvPr id="3" name="Plassholder for innhold 2"/>
          <p:cNvSpPr>
            <a:spLocks noGrp="1"/>
          </p:cNvSpPr>
          <p:nvPr>
            <p:ph idx="1"/>
          </p:nvPr>
        </p:nvSpPr>
        <p:spPr/>
        <p:txBody>
          <a:bodyPr/>
          <a:lstStyle/>
          <a:p>
            <a:r>
              <a:rPr lang="nb-NO" dirty="0"/>
              <a:t>Vidt spekter av type eiendom og beliggenhet</a:t>
            </a:r>
          </a:p>
          <a:p>
            <a:r>
              <a:rPr lang="nb-NO" dirty="0"/>
              <a:t>Glidende overgang mot logistikk</a:t>
            </a:r>
          </a:p>
          <a:p>
            <a:pPr lvl="1"/>
            <a:r>
              <a:rPr lang="nb-NO" dirty="0"/>
              <a:t>Typisk beliggende i utkant av tettstedene</a:t>
            </a:r>
          </a:p>
        </p:txBody>
      </p:sp>
    </p:spTree>
    <p:extLst>
      <p:ext uri="{BB962C8B-B14F-4D97-AF65-F5344CB8AC3E}">
        <p14:creationId xmlns:p14="http://schemas.microsoft.com/office/powerpoint/2010/main" val="4203056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Logistikk</a:t>
            </a:r>
          </a:p>
        </p:txBody>
      </p:sp>
      <p:sp>
        <p:nvSpPr>
          <p:cNvPr id="3" name="Plassholder for innhold 2"/>
          <p:cNvSpPr>
            <a:spLocks noGrp="1"/>
          </p:cNvSpPr>
          <p:nvPr>
            <p:ph idx="1"/>
          </p:nvPr>
        </p:nvSpPr>
        <p:spPr>
          <a:xfrm>
            <a:off x="2152651" y="1825625"/>
            <a:ext cx="2766303" cy="4351338"/>
          </a:xfrm>
        </p:spPr>
        <p:txBody>
          <a:bodyPr>
            <a:normAutofit lnSpcReduction="10000"/>
          </a:bodyPr>
          <a:lstStyle/>
          <a:p>
            <a:r>
              <a:rPr lang="nb-NO" dirty="0"/>
              <a:t>Vidt spekter av eiendom</a:t>
            </a:r>
          </a:p>
          <a:p>
            <a:r>
              <a:rPr lang="nb-NO" dirty="0"/>
              <a:t>Oftest beliggende i utkanten av tettstedene langs </a:t>
            </a:r>
            <a:r>
              <a:rPr lang="nb-NO" dirty="0" err="1"/>
              <a:t>transportårene</a:t>
            </a:r>
            <a:endParaRPr lang="nb-NO" dirty="0"/>
          </a:p>
          <a:p>
            <a:pPr lvl="1"/>
            <a:r>
              <a:rPr lang="nb-NO" dirty="0"/>
              <a:t>F.eks. E6 fra Gardermoen til Vestby sør for Oslo</a:t>
            </a:r>
          </a:p>
        </p:txBody>
      </p:sp>
      <p:pic>
        <p:nvPicPr>
          <p:cNvPr id="4" name="Bild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32962" y="1825625"/>
            <a:ext cx="5048655" cy="3093372"/>
          </a:xfrm>
          <a:prstGeom prst="rect">
            <a:avLst/>
          </a:prstGeom>
        </p:spPr>
      </p:pic>
    </p:spTree>
    <p:extLst>
      <p:ext uri="{BB962C8B-B14F-4D97-AF65-F5344CB8AC3E}">
        <p14:creationId xmlns:p14="http://schemas.microsoft.com/office/powerpoint/2010/main" val="4210460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Kombinasjonseiendom; annet</a:t>
            </a:r>
          </a:p>
        </p:txBody>
      </p:sp>
      <p:sp>
        <p:nvSpPr>
          <p:cNvPr id="3" name="Plassholder for innhold 2"/>
          <p:cNvSpPr>
            <a:spLocks noGrp="1"/>
          </p:cNvSpPr>
          <p:nvPr>
            <p:ph idx="1"/>
          </p:nvPr>
        </p:nvSpPr>
        <p:spPr/>
        <p:txBody>
          <a:bodyPr/>
          <a:lstStyle/>
          <a:p>
            <a:r>
              <a:rPr lang="nb-NO" dirty="0"/>
              <a:t>Logistikk/verksted/kontor</a:t>
            </a:r>
          </a:p>
          <a:p>
            <a:r>
              <a:rPr lang="nb-NO" dirty="0"/>
              <a:t>Handel og bolig</a:t>
            </a:r>
          </a:p>
          <a:p>
            <a:r>
              <a:rPr lang="nb-NO" dirty="0"/>
              <a:t>Spesialisert eiendom, f.eks. til kino/teater/kultur</a:t>
            </a:r>
          </a:p>
          <a:p>
            <a:endParaRPr lang="nb-NO" dirty="0"/>
          </a:p>
        </p:txBody>
      </p:sp>
      <p:pic>
        <p:nvPicPr>
          <p:cNvPr id="7" name="Bild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0600" y="3463048"/>
            <a:ext cx="5307748" cy="2631605"/>
          </a:xfrm>
          <a:prstGeom prst="rect">
            <a:avLst/>
          </a:prstGeom>
        </p:spPr>
      </p:pic>
    </p:spTree>
    <p:extLst>
      <p:ext uri="{BB962C8B-B14F-4D97-AF65-F5344CB8AC3E}">
        <p14:creationId xmlns:p14="http://schemas.microsoft.com/office/powerpoint/2010/main" val="865801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Datakilder til transaksjoner</a:t>
            </a:r>
          </a:p>
        </p:txBody>
      </p:sp>
      <p:sp>
        <p:nvSpPr>
          <p:cNvPr id="3" name="Plassholder for innhold 2"/>
          <p:cNvSpPr>
            <a:spLocks noGrp="1"/>
          </p:cNvSpPr>
          <p:nvPr>
            <p:ph idx="1"/>
          </p:nvPr>
        </p:nvSpPr>
        <p:spPr/>
        <p:txBody>
          <a:bodyPr/>
          <a:lstStyle/>
          <a:p>
            <a:r>
              <a:rPr lang="nb-NO" dirty="0"/>
              <a:t>Vanligvis selskapene som selges</a:t>
            </a:r>
          </a:p>
          <a:p>
            <a:r>
              <a:rPr lang="nb-NO" dirty="0"/>
              <a:t>Transaksjonene ofte(</a:t>
            </a:r>
            <a:r>
              <a:rPr lang="nb-NO" dirty="0" err="1"/>
              <a:t>st</a:t>
            </a:r>
            <a:r>
              <a:rPr lang="nb-NO" dirty="0"/>
              <a:t>) konfidensielle</a:t>
            </a:r>
          </a:p>
          <a:p>
            <a:r>
              <a:rPr lang="nb-NO" dirty="0"/>
              <a:t>Ofte noe upresis eller ufullstendig gjengivelse i nyhetskanalene</a:t>
            </a:r>
          </a:p>
          <a:p>
            <a:r>
              <a:rPr lang="nb-NO" dirty="0"/>
              <a:t>Avhengig av informasjon fra eget nettverk</a:t>
            </a:r>
          </a:p>
        </p:txBody>
      </p:sp>
    </p:spTree>
    <p:extLst>
      <p:ext uri="{BB962C8B-B14F-4D97-AF65-F5344CB8AC3E}">
        <p14:creationId xmlns:p14="http://schemas.microsoft.com/office/powerpoint/2010/main" val="3893159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Leieavtalene</a:t>
            </a:r>
          </a:p>
        </p:txBody>
      </p:sp>
      <p:sp>
        <p:nvSpPr>
          <p:cNvPr id="3" name="Plassholder for innhold 2"/>
          <p:cNvSpPr>
            <a:spLocks noGrp="1"/>
          </p:cNvSpPr>
          <p:nvPr>
            <p:ph idx="1"/>
          </p:nvPr>
        </p:nvSpPr>
        <p:spPr/>
        <p:txBody>
          <a:bodyPr>
            <a:normAutofit/>
          </a:bodyPr>
          <a:lstStyle/>
          <a:p>
            <a:r>
              <a:rPr lang="nb-NO" dirty="0"/>
              <a:t>Standarder utarbeidet av et samarbeid mellom Huseiernes Landsforbund, Norsk Eiendom og Forum for Næringsmeglere / Norges Eiendomsmeglerforbund</a:t>
            </a:r>
          </a:p>
          <a:p>
            <a:r>
              <a:rPr lang="nb-NO" dirty="0"/>
              <a:t>Vanlig å bruke, med vanlig med mindre individuelle justeringer</a:t>
            </a:r>
          </a:p>
          <a:p>
            <a:pPr lvl="1"/>
            <a:r>
              <a:rPr lang="nb-NO" dirty="0"/>
              <a:t>Har betydning for verdi</a:t>
            </a:r>
          </a:p>
          <a:p>
            <a:pPr lvl="1"/>
            <a:r>
              <a:rPr lang="nb-NO" dirty="0"/>
              <a:t>F.eks.: Spesiell tilpasning til leietaker som utleier bekoster hentes inn gjennom økt leiepris ut over den underliggende </a:t>
            </a:r>
            <a:r>
              <a:rPr lang="nb-NO" dirty="0" err="1"/>
              <a:t>markedsleien</a:t>
            </a:r>
            <a:endParaRPr lang="nb-NO" dirty="0"/>
          </a:p>
          <a:p>
            <a:r>
              <a:rPr lang="nb-NO" dirty="0"/>
              <a:t>Leieavtalen bestemmer lønnsomheten i leieperioden: Må leses og forstås!</a:t>
            </a:r>
          </a:p>
        </p:txBody>
      </p:sp>
    </p:spTree>
    <p:extLst>
      <p:ext uri="{BB962C8B-B14F-4D97-AF65-F5344CB8AC3E}">
        <p14:creationId xmlns:p14="http://schemas.microsoft.com/office/powerpoint/2010/main" val="2949201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14 Næringseiendom</a:t>
            </a:r>
          </a:p>
        </p:txBody>
      </p:sp>
      <p:sp>
        <p:nvSpPr>
          <p:cNvPr id="3" name="Plassholder for innhold 2"/>
          <p:cNvSpPr>
            <a:spLocks noGrp="1"/>
          </p:cNvSpPr>
          <p:nvPr>
            <p:ph idx="1"/>
          </p:nvPr>
        </p:nvSpPr>
        <p:spPr/>
        <p:txBody>
          <a:bodyPr>
            <a:normAutofit/>
          </a:bodyPr>
          <a:lstStyle/>
          <a:p>
            <a:r>
              <a:rPr lang="nb-NO" dirty="0"/>
              <a:t>Omtrent: Eiendom der det drives kommersiell eller annen virksomhet på eiendommen, eller leies ut til det offentlige</a:t>
            </a:r>
          </a:p>
          <a:p>
            <a:r>
              <a:rPr lang="nb-NO" dirty="0"/>
              <a:t>Holder gjerne utenfor </a:t>
            </a:r>
          </a:p>
          <a:p>
            <a:pPr lvl="1"/>
            <a:r>
              <a:rPr lang="nb-NO" dirty="0"/>
              <a:t>Landbruk</a:t>
            </a:r>
          </a:p>
          <a:p>
            <a:pPr lvl="1"/>
            <a:r>
              <a:rPr lang="nb-NO" dirty="0"/>
              <a:t>Utleie til bolig/fritidsbolig</a:t>
            </a:r>
          </a:p>
          <a:p>
            <a:pPr lvl="1"/>
            <a:r>
              <a:rPr lang="nb-NO" dirty="0"/>
              <a:t>Bygg i offentlig eie som brukes av det offentlige</a:t>
            </a:r>
          </a:p>
          <a:p>
            <a:r>
              <a:rPr lang="nb-NO" dirty="0"/>
              <a:t>Egen virksomhet eller utleie til andre</a:t>
            </a:r>
          </a:p>
          <a:p>
            <a:pPr lvl="1"/>
            <a:r>
              <a:rPr lang="nb-NO" dirty="0"/>
              <a:t>Stadig vanligere med utleie – spesialisering av funksjonene</a:t>
            </a:r>
          </a:p>
        </p:txBody>
      </p:sp>
    </p:spTree>
    <p:extLst>
      <p:ext uri="{BB962C8B-B14F-4D97-AF65-F5344CB8AC3E}">
        <p14:creationId xmlns:p14="http://schemas.microsoft.com/office/powerpoint/2010/main" val="3423149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Vanlige betingelser</a:t>
            </a:r>
          </a:p>
        </p:txBody>
      </p:sp>
      <p:sp>
        <p:nvSpPr>
          <p:cNvPr id="3" name="Plassholder for innhold 2"/>
          <p:cNvSpPr>
            <a:spLocks noGrp="1"/>
          </p:cNvSpPr>
          <p:nvPr>
            <p:ph idx="1"/>
          </p:nvPr>
        </p:nvSpPr>
        <p:spPr/>
        <p:txBody>
          <a:bodyPr>
            <a:normAutofit fontScale="92500"/>
          </a:bodyPr>
          <a:lstStyle/>
          <a:p>
            <a:pPr lvl="0"/>
            <a:r>
              <a:rPr lang="nb-NO" dirty="0"/>
              <a:t>Leieobjektet angis som bruttoareal (BTA) inkludert andel i fellesarealer</a:t>
            </a:r>
          </a:p>
          <a:p>
            <a:pPr lvl="0"/>
            <a:r>
              <a:rPr lang="nb-NO" dirty="0"/>
              <a:t>Ingen adgang for partene til å si opp avtalen før utløpet</a:t>
            </a:r>
          </a:p>
          <a:p>
            <a:pPr lvl="0"/>
            <a:r>
              <a:rPr lang="nb-NO" dirty="0"/>
              <a:t>Forskuddsbetaling av kvartalsvis leie, inflasjonsjustert</a:t>
            </a:r>
          </a:p>
          <a:p>
            <a:pPr lvl="0"/>
            <a:r>
              <a:rPr lang="nb-NO" dirty="0"/>
              <a:t>Detaljerte bestemmelser om leietakers plikter med hensyn til merverdiavgiftspliktig virksomhet</a:t>
            </a:r>
          </a:p>
          <a:p>
            <a:pPr lvl="0"/>
            <a:r>
              <a:rPr lang="nb-NO" dirty="0"/>
              <a:t>Husleielovens bestemmelser i § 4-2 og 4-3 om indeksregulering og gjengs leie gjelder ikke (samt diverse andre forhold)</a:t>
            </a:r>
          </a:p>
          <a:p>
            <a:r>
              <a:rPr lang="nb-NO" dirty="0"/>
              <a:t>Leietaker betaler driftskostnader inkludert andel i fellesutgifter, unntatt utvendig vedlikehold samt eventuell nødvendig utskifting av heiser, ventilasjonsanlegg, branntekniske anlegg, fyringsanlegg osv.</a:t>
            </a:r>
          </a:p>
        </p:txBody>
      </p:sp>
    </p:spTree>
    <p:extLst>
      <p:ext uri="{BB962C8B-B14F-4D97-AF65-F5344CB8AC3E}">
        <p14:creationId xmlns:p14="http://schemas.microsoft.com/office/powerpoint/2010/main" val="1149544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Forts.</a:t>
            </a:r>
          </a:p>
        </p:txBody>
      </p:sp>
      <p:sp>
        <p:nvSpPr>
          <p:cNvPr id="3" name="Plassholder for innhold 2"/>
          <p:cNvSpPr>
            <a:spLocks noGrp="1"/>
          </p:cNvSpPr>
          <p:nvPr>
            <p:ph idx="1"/>
          </p:nvPr>
        </p:nvSpPr>
        <p:spPr/>
        <p:txBody>
          <a:bodyPr>
            <a:normAutofit lnSpcReduction="10000"/>
          </a:bodyPr>
          <a:lstStyle/>
          <a:p>
            <a:pPr lvl="0"/>
            <a:r>
              <a:rPr lang="nb-NO" dirty="0"/>
              <a:t>Bestemmelser om hvilken part som skal betale eiendomsskatt</a:t>
            </a:r>
          </a:p>
          <a:p>
            <a:pPr lvl="0"/>
            <a:r>
              <a:rPr lang="nb-NO" dirty="0"/>
              <a:t>Leietaker besørger og bekoster innvendig vedlikehold</a:t>
            </a:r>
          </a:p>
          <a:p>
            <a:pPr lvl="0"/>
            <a:r>
              <a:rPr lang="nb-NO" dirty="0"/>
              <a:t>Vilkår om at leietaker skal sette lokalene tilbake til den stand de var i ved overtakelse, og setter av en selvskyldnergaranti tilsvarende 6 mnd. leie</a:t>
            </a:r>
          </a:p>
          <a:p>
            <a:pPr lvl="0"/>
            <a:r>
              <a:rPr lang="nb-NO" dirty="0"/>
              <a:t>Framleie eller overdragelse av leieavtalen (inkludert overdragelse av leietaker) krever samtykke fra utleier, som ikke kan nekte uten saklig grunn</a:t>
            </a:r>
          </a:p>
          <a:p>
            <a:pPr lvl="0"/>
            <a:r>
              <a:rPr lang="nb-NO" dirty="0"/>
              <a:t>Bestemmelser om adgangen til tinglysning og pantsettelse av leieavtalen</a:t>
            </a:r>
          </a:p>
        </p:txBody>
      </p:sp>
    </p:spTree>
    <p:extLst>
      <p:ext uri="{BB962C8B-B14F-4D97-AF65-F5344CB8AC3E}">
        <p14:creationId xmlns:p14="http://schemas.microsoft.com/office/powerpoint/2010/main" val="2264459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Selskapsgjennomgang – due diligence</a:t>
            </a:r>
          </a:p>
        </p:txBody>
      </p:sp>
      <p:sp>
        <p:nvSpPr>
          <p:cNvPr id="3" name="Plassholder for innhold 2"/>
          <p:cNvSpPr>
            <a:spLocks noGrp="1"/>
          </p:cNvSpPr>
          <p:nvPr>
            <p:ph idx="1"/>
          </p:nvPr>
        </p:nvSpPr>
        <p:spPr/>
        <p:txBody>
          <a:bodyPr/>
          <a:lstStyle/>
          <a:p>
            <a:r>
              <a:rPr lang="nb-NO" dirty="0"/>
              <a:t>Vanlig å ta forbehold om at kjøperen gjennomgår</a:t>
            </a:r>
          </a:p>
          <a:p>
            <a:pPr lvl="1"/>
            <a:r>
              <a:rPr lang="nb-NO" dirty="0"/>
              <a:t>Fysiske forhold (en bygningsteknisk gjennomgang)</a:t>
            </a:r>
          </a:p>
          <a:p>
            <a:pPr lvl="1"/>
            <a:r>
              <a:rPr lang="nb-NO" dirty="0"/>
              <a:t>Juridiske forhold ved eiendommen (leiekontrakter, servitutter, offentligrettslige forhold osv.)</a:t>
            </a:r>
          </a:p>
          <a:p>
            <a:pPr lvl="1"/>
            <a:r>
              <a:rPr lang="nb-NO" dirty="0"/>
              <a:t>Juridiske og økonomiske forhold mv. ved </a:t>
            </a:r>
            <a:r>
              <a:rPr lang="nb-NO" i="1" dirty="0"/>
              <a:t>selskapet</a:t>
            </a:r>
            <a:r>
              <a:rPr lang="nb-NO" dirty="0"/>
              <a:t> som erverves (vedtekter, aksjonæravtaler, lån, fordringer, regnskapsførsel og budsjett, forhold knyttet til eventuelle ansatte osv.)</a:t>
            </a:r>
          </a:p>
          <a:p>
            <a:endParaRPr lang="nb-NO" dirty="0"/>
          </a:p>
        </p:txBody>
      </p:sp>
    </p:spTree>
    <p:extLst>
      <p:ext uri="{BB962C8B-B14F-4D97-AF65-F5344CB8AC3E}">
        <p14:creationId xmlns:p14="http://schemas.microsoft.com/office/powerpoint/2010/main" val="987240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Verdsetting</a:t>
            </a:r>
          </a:p>
        </p:txBody>
      </p:sp>
      <p:sp>
        <p:nvSpPr>
          <p:cNvPr id="3" name="Plassholder for innhold 2"/>
          <p:cNvSpPr>
            <a:spLocks noGrp="1"/>
          </p:cNvSpPr>
          <p:nvPr>
            <p:ph idx="1"/>
          </p:nvPr>
        </p:nvSpPr>
        <p:spPr/>
        <p:txBody>
          <a:bodyPr>
            <a:normAutofit/>
          </a:bodyPr>
          <a:lstStyle/>
          <a:p>
            <a:r>
              <a:rPr lang="nb-NO" dirty="0"/>
              <a:t>To hovedtyper verdsettere i Norge</a:t>
            </a:r>
          </a:p>
          <a:p>
            <a:pPr lvl="1"/>
            <a:r>
              <a:rPr lang="nb-NO" dirty="0"/>
              <a:t>Teknisk orienterte (takstmenn mv.) brukes gjerne på mindre eiendommer</a:t>
            </a:r>
          </a:p>
          <a:p>
            <a:pPr lvl="1"/>
            <a:r>
              <a:rPr lang="nb-NO" dirty="0"/>
              <a:t>Økonomisk/markedsmessig orienterte (finansanalytikere mv.) brukes gjerne på store eiendommer og porteføljer av eiendommer</a:t>
            </a:r>
          </a:p>
          <a:p>
            <a:r>
              <a:rPr lang="nb-NO" dirty="0"/>
              <a:t>Verdi av eiendommen eller selskapet som eier eiendommen</a:t>
            </a:r>
          </a:p>
          <a:p>
            <a:pPr lvl="1"/>
            <a:r>
              <a:rPr lang="nb-NO" dirty="0"/>
              <a:t>Vanlig å verdsette eiendommen</a:t>
            </a:r>
          </a:p>
          <a:p>
            <a:pPr lvl="1"/>
            <a:r>
              <a:rPr lang="nb-NO" dirty="0"/>
              <a:t>Ved omsetning justeres kjøpesummen i forhold til andre forhold ved selskapet, bl.a. skattemessige forhold</a:t>
            </a:r>
          </a:p>
        </p:txBody>
      </p:sp>
    </p:spTree>
    <p:extLst>
      <p:ext uri="{BB962C8B-B14F-4D97-AF65-F5344CB8AC3E}">
        <p14:creationId xmlns:p14="http://schemas.microsoft.com/office/powerpoint/2010/main" val="1820463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Verdsettingsmetoder – yield</a:t>
            </a:r>
          </a:p>
        </p:txBody>
      </p:sp>
      <p:sp>
        <p:nvSpPr>
          <p:cNvPr id="3" name="Plassholder for innhold 2"/>
          <p:cNvSpPr>
            <a:spLocks noGrp="1"/>
          </p:cNvSpPr>
          <p:nvPr>
            <p:ph idx="1"/>
          </p:nvPr>
        </p:nvSpPr>
        <p:spPr/>
        <p:txBody>
          <a:bodyPr/>
          <a:lstStyle/>
          <a:p>
            <a:r>
              <a:rPr lang="nb-NO" dirty="0"/>
              <a:t>Sammenlignbare salg</a:t>
            </a:r>
          </a:p>
          <a:p>
            <a:pPr lvl="1"/>
            <a:r>
              <a:rPr lang="nb-NO" dirty="0"/>
              <a:t>Sammenlignes vanligvis ved hjelp av nøkkeltallet leieinntekt/markedspris</a:t>
            </a:r>
          </a:p>
        </p:txBody>
      </p:sp>
      <p:pic>
        <p:nvPicPr>
          <p:cNvPr id="4" name="Bilde 3"/>
          <p:cNvPicPr>
            <a:picLocks noChangeAspect="1"/>
          </p:cNvPicPr>
          <p:nvPr/>
        </p:nvPicPr>
        <p:blipFill>
          <a:blip r:embed="rId2"/>
          <a:stretch>
            <a:fillRect/>
          </a:stretch>
        </p:blipFill>
        <p:spPr>
          <a:xfrm>
            <a:off x="885696" y="3361532"/>
            <a:ext cx="9153654" cy="743540"/>
          </a:xfrm>
          <a:prstGeom prst="rect">
            <a:avLst/>
          </a:prstGeom>
        </p:spPr>
      </p:pic>
      <p:pic>
        <p:nvPicPr>
          <p:cNvPr id="5" name="Bilde 4"/>
          <p:cNvPicPr>
            <a:picLocks noChangeAspect="1"/>
          </p:cNvPicPr>
          <p:nvPr/>
        </p:nvPicPr>
        <p:blipFill>
          <a:blip r:embed="rId3"/>
          <a:stretch>
            <a:fillRect/>
          </a:stretch>
        </p:blipFill>
        <p:spPr>
          <a:xfrm>
            <a:off x="83204" y="4317830"/>
            <a:ext cx="11207367" cy="913336"/>
          </a:xfrm>
          <a:prstGeom prst="rect">
            <a:avLst/>
          </a:prstGeom>
        </p:spPr>
      </p:pic>
    </p:spTree>
    <p:extLst>
      <p:ext uri="{BB962C8B-B14F-4D97-AF65-F5344CB8AC3E}">
        <p14:creationId xmlns:p14="http://schemas.microsoft.com/office/powerpoint/2010/main" val="19389355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a:p>
        </p:txBody>
      </p:sp>
      <p:pic>
        <p:nvPicPr>
          <p:cNvPr id="4" name="Plassholder for innhold 3"/>
          <p:cNvPicPr>
            <a:picLocks noGrp="1" noChangeAspect="1"/>
          </p:cNvPicPr>
          <p:nvPr>
            <p:ph idx="1"/>
          </p:nvPr>
        </p:nvPicPr>
        <p:blipFill>
          <a:blip r:embed="rId3"/>
          <a:stretch>
            <a:fillRect/>
          </a:stretch>
        </p:blipFill>
        <p:spPr>
          <a:xfrm>
            <a:off x="1457524" y="2047587"/>
            <a:ext cx="9066801" cy="734525"/>
          </a:xfrm>
          <a:prstGeom prst="rect">
            <a:avLst/>
          </a:prstGeom>
        </p:spPr>
      </p:pic>
      <p:pic>
        <p:nvPicPr>
          <p:cNvPr id="5" name="Bilde 4"/>
          <p:cNvPicPr>
            <a:picLocks noChangeAspect="1"/>
          </p:cNvPicPr>
          <p:nvPr/>
        </p:nvPicPr>
        <p:blipFill>
          <a:blip r:embed="rId4"/>
          <a:stretch>
            <a:fillRect/>
          </a:stretch>
        </p:blipFill>
        <p:spPr>
          <a:xfrm>
            <a:off x="1219784" y="2939647"/>
            <a:ext cx="9752432" cy="792178"/>
          </a:xfrm>
          <a:prstGeom prst="rect">
            <a:avLst/>
          </a:prstGeom>
        </p:spPr>
      </p:pic>
      <p:pic>
        <p:nvPicPr>
          <p:cNvPr id="6" name="Bilde 5"/>
          <p:cNvPicPr>
            <a:picLocks noChangeAspect="1"/>
          </p:cNvPicPr>
          <p:nvPr/>
        </p:nvPicPr>
        <p:blipFill>
          <a:blip r:embed="rId5"/>
          <a:stretch>
            <a:fillRect/>
          </a:stretch>
        </p:blipFill>
        <p:spPr>
          <a:xfrm>
            <a:off x="801493" y="4217922"/>
            <a:ext cx="10378860" cy="843062"/>
          </a:xfrm>
          <a:prstGeom prst="rect">
            <a:avLst/>
          </a:prstGeom>
        </p:spPr>
      </p:pic>
      <p:pic>
        <p:nvPicPr>
          <p:cNvPr id="7" name="Bilde 6"/>
          <p:cNvPicPr>
            <a:picLocks noChangeAspect="1"/>
          </p:cNvPicPr>
          <p:nvPr/>
        </p:nvPicPr>
        <p:blipFill>
          <a:blip r:embed="rId6"/>
          <a:stretch>
            <a:fillRect/>
          </a:stretch>
        </p:blipFill>
        <p:spPr>
          <a:xfrm>
            <a:off x="1389419" y="5345976"/>
            <a:ext cx="9413163" cy="764620"/>
          </a:xfrm>
          <a:prstGeom prst="rect">
            <a:avLst/>
          </a:prstGeom>
        </p:spPr>
      </p:pic>
    </p:spTree>
    <p:extLst>
      <p:ext uri="{BB962C8B-B14F-4D97-AF65-F5344CB8AC3E}">
        <p14:creationId xmlns:p14="http://schemas.microsoft.com/office/powerpoint/2010/main" val="3415654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a:p>
        </p:txBody>
      </p:sp>
      <p:pic>
        <p:nvPicPr>
          <p:cNvPr id="4" name="Plassholder for innhold 3"/>
          <p:cNvPicPr>
            <a:picLocks noGrp="1" noChangeAspect="1"/>
          </p:cNvPicPr>
          <p:nvPr>
            <p:ph idx="1"/>
          </p:nvPr>
        </p:nvPicPr>
        <p:blipFill>
          <a:blip r:embed="rId2"/>
          <a:stretch>
            <a:fillRect/>
          </a:stretch>
        </p:blipFill>
        <p:spPr>
          <a:xfrm>
            <a:off x="1649011" y="2110903"/>
            <a:ext cx="8893979" cy="722447"/>
          </a:xfrm>
          <a:prstGeom prst="rect">
            <a:avLst/>
          </a:prstGeom>
        </p:spPr>
      </p:pic>
      <p:pic>
        <p:nvPicPr>
          <p:cNvPr id="5" name="Bilde 4"/>
          <p:cNvPicPr>
            <a:picLocks noChangeAspect="1"/>
          </p:cNvPicPr>
          <p:nvPr/>
        </p:nvPicPr>
        <p:blipFill>
          <a:blip r:embed="rId3"/>
          <a:stretch>
            <a:fillRect/>
          </a:stretch>
        </p:blipFill>
        <p:spPr>
          <a:xfrm>
            <a:off x="1031874" y="3387825"/>
            <a:ext cx="10128250" cy="830772"/>
          </a:xfrm>
          <a:prstGeom prst="rect">
            <a:avLst/>
          </a:prstGeom>
        </p:spPr>
      </p:pic>
    </p:spTree>
    <p:extLst>
      <p:ext uri="{BB962C8B-B14F-4D97-AF65-F5344CB8AC3E}">
        <p14:creationId xmlns:p14="http://schemas.microsoft.com/office/powerpoint/2010/main" val="2759545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Leieprisene varierer</a:t>
            </a:r>
          </a:p>
        </p:txBody>
      </p:sp>
      <p:pic>
        <p:nvPicPr>
          <p:cNvPr id="5" name="Plassholder for innhold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1327556"/>
            <a:ext cx="7886700" cy="4249242"/>
          </a:xfrm>
        </p:spPr>
      </p:pic>
      <p:sp>
        <p:nvSpPr>
          <p:cNvPr id="4" name="Rektangel 3"/>
          <p:cNvSpPr/>
          <p:nvPr/>
        </p:nvSpPr>
        <p:spPr>
          <a:xfrm>
            <a:off x="2152650" y="5576799"/>
            <a:ext cx="7886700" cy="1200329"/>
          </a:xfrm>
          <a:prstGeom prst="rect">
            <a:avLst/>
          </a:prstGeom>
        </p:spPr>
        <p:txBody>
          <a:bodyPr wrap="square">
            <a:spAutoFit/>
          </a:bodyPr>
          <a:lstStyle/>
          <a:p>
            <a:r>
              <a:rPr lang="nb-NO" dirty="0"/>
              <a:t>Indeks for nominelle priser i Oslos kontormarked. Kilder: OPAK prisstigningsrapport i perioden 1986-1999. Arealstatistikk AS gjennomsnittlig leie basert på oppstartsår for perioden 2000–2007 og Arealstatistikk AS basert på signert tidspunkt fra 2008 til 2016.</a:t>
            </a:r>
          </a:p>
        </p:txBody>
      </p:sp>
    </p:spTree>
    <p:extLst>
      <p:ext uri="{BB962C8B-B14F-4D97-AF65-F5344CB8AC3E}">
        <p14:creationId xmlns:p14="http://schemas.microsoft.com/office/powerpoint/2010/main" val="42398520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Regneeksempel</a:t>
            </a:r>
          </a:p>
        </p:txBody>
      </p:sp>
      <p:pic>
        <p:nvPicPr>
          <p:cNvPr id="4" name="Bilde 3"/>
          <p:cNvPicPr>
            <a:picLocks noChangeAspect="1"/>
          </p:cNvPicPr>
          <p:nvPr/>
        </p:nvPicPr>
        <p:blipFill>
          <a:blip r:embed="rId2"/>
          <a:stretch>
            <a:fillRect/>
          </a:stretch>
        </p:blipFill>
        <p:spPr>
          <a:xfrm>
            <a:off x="1468735" y="2152306"/>
            <a:ext cx="9254530" cy="841321"/>
          </a:xfrm>
          <a:prstGeom prst="rect">
            <a:avLst/>
          </a:prstGeom>
        </p:spPr>
      </p:pic>
      <p:pic>
        <p:nvPicPr>
          <p:cNvPr id="5" name="Bilde 4"/>
          <p:cNvPicPr>
            <a:picLocks noChangeAspect="1"/>
          </p:cNvPicPr>
          <p:nvPr/>
        </p:nvPicPr>
        <p:blipFill>
          <a:blip r:embed="rId3"/>
          <a:stretch>
            <a:fillRect/>
          </a:stretch>
        </p:blipFill>
        <p:spPr>
          <a:xfrm>
            <a:off x="1159923" y="4972756"/>
            <a:ext cx="9563343" cy="868210"/>
          </a:xfrm>
          <a:prstGeom prst="rect">
            <a:avLst/>
          </a:prstGeom>
        </p:spPr>
      </p:pic>
      <p:sp>
        <p:nvSpPr>
          <p:cNvPr id="6" name="Rektangel 5"/>
          <p:cNvSpPr/>
          <p:nvPr/>
        </p:nvSpPr>
        <p:spPr>
          <a:xfrm>
            <a:off x="2152651" y="4524805"/>
            <a:ext cx="5729591" cy="369332"/>
          </a:xfrm>
          <a:prstGeom prst="rect">
            <a:avLst/>
          </a:prstGeom>
        </p:spPr>
        <p:txBody>
          <a:bodyPr wrap="square">
            <a:spAutoFit/>
          </a:bodyPr>
          <a:lstStyle/>
          <a:p>
            <a:r>
              <a:rPr lang="nn-NO" i="1" dirty="0" err="1"/>
              <a:t>Forutsatt</a:t>
            </a:r>
            <a:r>
              <a:rPr lang="nn-NO" dirty="0"/>
              <a:t> at </a:t>
            </a:r>
            <a:r>
              <a:rPr lang="nn-NO" dirty="0" err="1"/>
              <a:t>eierkostnadene</a:t>
            </a:r>
            <a:r>
              <a:rPr lang="nn-NO" dirty="0"/>
              <a:t> er (vil bli) kr 150 000:</a:t>
            </a:r>
            <a:endParaRPr lang="nb-NO" i="1" dirty="0"/>
          </a:p>
        </p:txBody>
      </p:sp>
      <p:sp>
        <p:nvSpPr>
          <p:cNvPr id="7" name="Rektangel 6"/>
          <p:cNvSpPr/>
          <p:nvPr/>
        </p:nvSpPr>
        <p:spPr>
          <a:xfrm>
            <a:off x="2152650" y="1639454"/>
            <a:ext cx="7023370" cy="646331"/>
          </a:xfrm>
          <a:prstGeom prst="rect">
            <a:avLst/>
          </a:prstGeom>
        </p:spPr>
        <p:txBody>
          <a:bodyPr wrap="square">
            <a:spAutoFit/>
          </a:bodyPr>
          <a:lstStyle/>
          <a:p>
            <a:r>
              <a:rPr lang="nn-NO" dirty="0"/>
              <a:t>Kjent historisk </a:t>
            </a:r>
            <a:r>
              <a:rPr lang="nn-NO" dirty="0" err="1"/>
              <a:t>salg</a:t>
            </a:r>
            <a:r>
              <a:rPr lang="nn-NO" dirty="0"/>
              <a:t>, med brutto leieinntekt kr 1 000 000, </a:t>
            </a:r>
            <a:r>
              <a:rPr lang="nn-NO" dirty="0" err="1"/>
              <a:t>salgspris</a:t>
            </a:r>
            <a:r>
              <a:rPr lang="nn-NO" dirty="0"/>
              <a:t> kr 10 000 000</a:t>
            </a:r>
            <a:endParaRPr lang="nb-NO" dirty="0"/>
          </a:p>
        </p:txBody>
      </p:sp>
      <p:sp>
        <p:nvSpPr>
          <p:cNvPr id="8" name="Rektangel 7"/>
          <p:cNvSpPr/>
          <p:nvPr/>
        </p:nvSpPr>
        <p:spPr>
          <a:xfrm>
            <a:off x="2152650" y="2983043"/>
            <a:ext cx="7023370" cy="369332"/>
          </a:xfrm>
          <a:prstGeom prst="rect">
            <a:avLst/>
          </a:prstGeom>
        </p:spPr>
        <p:txBody>
          <a:bodyPr wrap="square">
            <a:spAutoFit/>
          </a:bodyPr>
          <a:lstStyle/>
          <a:p>
            <a:r>
              <a:rPr lang="nn-NO" dirty="0"/>
              <a:t>En </a:t>
            </a:r>
            <a:r>
              <a:rPr lang="nn-NO" dirty="0" err="1"/>
              <a:t>eiendom</a:t>
            </a:r>
            <a:r>
              <a:rPr lang="nn-NO" dirty="0"/>
              <a:t> med brutto leieinntekt kr 2 000 000 kan ut frå det </a:t>
            </a:r>
            <a:r>
              <a:rPr lang="nn-NO" dirty="0" err="1"/>
              <a:t>anslås</a:t>
            </a:r>
            <a:r>
              <a:rPr lang="nn-NO" dirty="0"/>
              <a:t> til</a:t>
            </a:r>
            <a:endParaRPr lang="nb-NO" dirty="0"/>
          </a:p>
        </p:txBody>
      </p:sp>
      <p:pic>
        <p:nvPicPr>
          <p:cNvPr id="9" name="Bilde 8"/>
          <p:cNvPicPr>
            <a:picLocks noChangeAspect="1"/>
          </p:cNvPicPr>
          <p:nvPr/>
        </p:nvPicPr>
        <p:blipFill>
          <a:blip r:embed="rId4"/>
          <a:stretch>
            <a:fillRect/>
          </a:stretch>
        </p:blipFill>
        <p:spPr>
          <a:xfrm>
            <a:off x="1911964" y="3605654"/>
            <a:ext cx="8366931" cy="710730"/>
          </a:xfrm>
          <a:prstGeom prst="rect">
            <a:avLst/>
          </a:prstGeom>
        </p:spPr>
      </p:pic>
    </p:spTree>
    <p:extLst>
      <p:ext uri="{BB962C8B-B14F-4D97-AF65-F5344CB8AC3E}">
        <p14:creationId xmlns:p14="http://schemas.microsoft.com/office/powerpoint/2010/main" val="12677898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a:t>Regneeks</a:t>
            </a:r>
            <a:r>
              <a:rPr lang="nb-NO" dirty="0"/>
              <a:t> forts.</a:t>
            </a:r>
          </a:p>
        </p:txBody>
      </p:sp>
      <p:sp>
        <p:nvSpPr>
          <p:cNvPr id="5" name="Rektangel 4"/>
          <p:cNvSpPr/>
          <p:nvPr/>
        </p:nvSpPr>
        <p:spPr>
          <a:xfrm>
            <a:off x="2152650" y="1639453"/>
            <a:ext cx="7023370" cy="923330"/>
          </a:xfrm>
          <a:prstGeom prst="rect">
            <a:avLst/>
          </a:prstGeom>
        </p:spPr>
        <p:txBody>
          <a:bodyPr wrap="square">
            <a:spAutoFit/>
          </a:bodyPr>
          <a:lstStyle/>
          <a:p>
            <a:r>
              <a:rPr lang="nb-NO" dirty="0"/>
              <a:t>Anta så at markedsverdien på eiendommen endrer seg fra kjøpstidspunktet, slik at den nå er kr 12 500 000. Brutto kjøpsyield er fortsatt 10 %, men siden markedet har endret seg blir</a:t>
            </a:r>
          </a:p>
        </p:txBody>
      </p:sp>
      <p:pic>
        <p:nvPicPr>
          <p:cNvPr id="6" name="Bilde 5"/>
          <p:cNvPicPr>
            <a:picLocks noChangeAspect="1"/>
          </p:cNvPicPr>
          <p:nvPr/>
        </p:nvPicPr>
        <p:blipFill>
          <a:blip r:embed="rId2"/>
          <a:stretch>
            <a:fillRect/>
          </a:stretch>
        </p:blipFill>
        <p:spPr>
          <a:xfrm>
            <a:off x="1796375" y="2805845"/>
            <a:ext cx="7743217" cy="702970"/>
          </a:xfrm>
          <a:prstGeom prst="rect">
            <a:avLst/>
          </a:prstGeom>
        </p:spPr>
      </p:pic>
      <p:sp>
        <p:nvSpPr>
          <p:cNvPr id="7" name="Rektangel 6"/>
          <p:cNvSpPr/>
          <p:nvPr/>
        </p:nvSpPr>
        <p:spPr>
          <a:xfrm>
            <a:off x="2152650" y="3508815"/>
            <a:ext cx="7886700" cy="923330"/>
          </a:xfrm>
          <a:prstGeom prst="rect">
            <a:avLst/>
          </a:prstGeom>
        </p:spPr>
        <p:txBody>
          <a:bodyPr wrap="square">
            <a:spAutoFit/>
          </a:bodyPr>
          <a:lstStyle/>
          <a:p>
            <a:r>
              <a:rPr lang="nb-NO" dirty="0"/>
              <a:t>Anta at et tilsvarende objekt selges i det nye, endrede markedet, der halve eiendommen er ledig for utleie. La oss si at </a:t>
            </a:r>
            <a:r>
              <a:rPr lang="nb-NO" b="1" dirty="0"/>
              <a:t>netto</a:t>
            </a:r>
            <a:r>
              <a:rPr lang="nb-NO" dirty="0"/>
              <a:t> leieinntekter er kr 400 000 og objektet selges for kr 8 000 000. I så fall får vi for dette objektet</a:t>
            </a:r>
          </a:p>
        </p:txBody>
      </p:sp>
      <p:pic>
        <p:nvPicPr>
          <p:cNvPr id="8" name="Bilde 7"/>
          <p:cNvPicPr>
            <a:picLocks noChangeAspect="1"/>
          </p:cNvPicPr>
          <p:nvPr/>
        </p:nvPicPr>
        <p:blipFill>
          <a:blip r:embed="rId3"/>
          <a:stretch>
            <a:fillRect/>
          </a:stretch>
        </p:blipFill>
        <p:spPr>
          <a:xfrm>
            <a:off x="1689372" y="4735619"/>
            <a:ext cx="8800917" cy="798993"/>
          </a:xfrm>
          <a:prstGeom prst="rect">
            <a:avLst/>
          </a:prstGeom>
        </p:spPr>
      </p:pic>
      <p:sp>
        <p:nvSpPr>
          <p:cNvPr id="9" name="Rektangel 8"/>
          <p:cNvSpPr/>
          <p:nvPr/>
        </p:nvSpPr>
        <p:spPr>
          <a:xfrm>
            <a:off x="2152650" y="5658948"/>
            <a:ext cx="7886700" cy="923330"/>
          </a:xfrm>
          <a:prstGeom prst="rect">
            <a:avLst/>
          </a:prstGeom>
        </p:spPr>
        <p:txBody>
          <a:bodyPr wrap="square">
            <a:spAutoFit/>
          </a:bodyPr>
          <a:lstStyle/>
          <a:p>
            <a:r>
              <a:rPr lang="nb-NO" dirty="0"/>
              <a:t>I slike tilfelle har sannsynligvis kjøperen betalt en god del for det potensialet som ligger i arealet som ikke er utleid. Akkurat hvor mye kommer an på markedet for utleie. </a:t>
            </a:r>
          </a:p>
        </p:txBody>
      </p:sp>
    </p:spTree>
    <p:extLst>
      <p:ext uri="{BB962C8B-B14F-4D97-AF65-F5344CB8AC3E}">
        <p14:creationId xmlns:p14="http://schemas.microsoft.com/office/powerpoint/2010/main" val="267239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To markeder</a:t>
            </a:r>
          </a:p>
        </p:txBody>
      </p:sp>
      <p:sp>
        <p:nvSpPr>
          <p:cNvPr id="3" name="Plassholder for innhold 2"/>
          <p:cNvSpPr>
            <a:spLocks noGrp="1"/>
          </p:cNvSpPr>
          <p:nvPr>
            <p:ph idx="1"/>
          </p:nvPr>
        </p:nvSpPr>
        <p:spPr/>
        <p:txBody>
          <a:bodyPr/>
          <a:lstStyle/>
          <a:p>
            <a:r>
              <a:rPr lang="nb-NO" dirty="0"/>
              <a:t>Eiemarkedet</a:t>
            </a:r>
          </a:p>
          <a:p>
            <a:pPr lvl="1"/>
            <a:r>
              <a:rPr lang="nb-NO" dirty="0"/>
              <a:t>Vanligvis verdien i dette markedet vi verdsetter</a:t>
            </a:r>
          </a:p>
          <a:p>
            <a:r>
              <a:rPr lang="nb-NO" dirty="0"/>
              <a:t>Leiemarkedet</a:t>
            </a:r>
          </a:p>
          <a:p>
            <a:pPr lvl="1"/>
            <a:r>
              <a:rPr lang="nb-NO" dirty="0"/>
              <a:t>Aktuelt å verdsette i forbindelse med revisjon av leieavtaler, samt som grunnlag for å anslå verdi i eiemarkedet</a:t>
            </a:r>
          </a:p>
          <a:p>
            <a:r>
              <a:rPr lang="nb-NO" dirty="0"/>
              <a:t>De to markedene har vidt ulike egenskaper</a:t>
            </a:r>
          </a:p>
          <a:p>
            <a:pPr lvl="1"/>
            <a:r>
              <a:rPr lang="nb-NO" dirty="0"/>
              <a:t>Derfor vidt ulike framgangsmåter ved verdsetting!</a:t>
            </a:r>
          </a:p>
        </p:txBody>
      </p:sp>
    </p:spTree>
    <p:extLst>
      <p:ext uri="{BB962C8B-B14F-4D97-AF65-F5344CB8AC3E}">
        <p14:creationId xmlns:p14="http://schemas.microsoft.com/office/powerpoint/2010/main" val="2110950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err="1"/>
              <a:t>Regneeks</a:t>
            </a:r>
            <a:r>
              <a:rPr lang="nb-NO" dirty="0"/>
              <a:t> forts.</a:t>
            </a:r>
          </a:p>
        </p:txBody>
      </p:sp>
      <p:sp>
        <p:nvSpPr>
          <p:cNvPr id="4" name="Rektangel 3"/>
          <p:cNvSpPr/>
          <p:nvPr/>
        </p:nvSpPr>
        <p:spPr>
          <a:xfrm>
            <a:off x="2152650" y="1690689"/>
            <a:ext cx="7886700" cy="2308324"/>
          </a:xfrm>
          <a:prstGeom prst="rect">
            <a:avLst/>
          </a:prstGeom>
        </p:spPr>
        <p:txBody>
          <a:bodyPr wrap="square">
            <a:spAutoFit/>
          </a:bodyPr>
          <a:lstStyle/>
          <a:p>
            <a:r>
              <a:rPr lang="nb-NO" dirty="0"/>
              <a:t>Anta at et objekt har høy bygningsmessig kvalitet, ligger i det mest populære området og har hatt en relativt lang og markedsmessig leieavtale med en sikker betaler. </a:t>
            </a:r>
          </a:p>
          <a:p>
            <a:endParaRPr lang="nb-NO" dirty="0"/>
          </a:p>
          <a:p>
            <a:r>
              <a:rPr lang="nb-NO" dirty="0"/>
              <a:t>Man antar at markedsprisen for et slikt objekt ville ligget på kr 25 000 000 for en årlig leieavtale som netto gir kr 1 000 000. </a:t>
            </a:r>
          </a:p>
          <a:p>
            <a:endParaRPr lang="nb-NO" dirty="0"/>
          </a:p>
          <a:p>
            <a:r>
              <a:rPr lang="nb-NO" dirty="0"/>
              <a:t>Det innebærer at i dette markedet er</a:t>
            </a:r>
          </a:p>
        </p:txBody>
      </p:sp>
      <p:pic>
        <p:nvPicPr>
          <p:cNvPr id="5" name="Bilde 4"/>
          <p:cNvPicPr>
            <a:picLocks noChangeAspect="1"/>
          </p:cNvPicPr>
          <p:nvPr/>
        </p:nvPicPr>
        <p:blipFill>
          <a:blip r:embed="rId2"/>
          <a:stretch>
            <a:fillRect/>
          </a:stretch>
        </p:blipFill>
        <p:spPr>
          <a:xfrm>
            <a:off x="1524001" y="4662938"/>
            <a:ext cx="8252313" cy="749187"/>
          </a:xfrm>
          <a:prstGeom prst="rect">
            <a:avLst/>
          </a:prstGeom>
        </p:spPr>
      </p:pic>
    </p:spTree>
    <p:extLst>
      <p:ext uri="{BB962C8B-B14F-4D97-AF65-F5344CB8AC3E}">
        <p14:creationId xmlns:p14="http://schemas.microsoft.com/office/powerpoint/2010/main" val="1625858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Justeringer</a:t>
            </a:r>
          </a:p>
        </p:txBody>
      </p:sp>
      <p:sp>
        <p:nvSpPr>
          <p:cNvPr id="3" name="Plassholder for innhold 2"/>
          <p:cNvSpPr>
            <a:spLocks noGrp="1"/>
          </p:cNvSpPr>
          <p:nvPr>
            <p:ph idx="1"/>
          </p:nvPr>
        </p:nvSpPr>
        <p:spPr/>
        <p:txBody>
          <a:bodyPr>
            <a:normAutofit/>
          </a:bodyPr>
          <a:lstStyle/>
          <a:p>
            <a:pPr lvl="0"/>
            <a:r>
              <a:rPr lang="nb-NO" dirty="0"/>
              <a:t>Eiendommen er ikke fullt utleid i dag</a:t>
            </a:r>
          </a:p>
          <a:p>
            <a:pPr lvl="0"/>
            <a:r>
              <a:rPr lang="nb-NO" dirty="0"/>
              <a:t>Leieavtalene har et annet prisnivå enn det du regner med er sannsynlig ved fornyelse</a:t>
            </a:r>
          </a:p>
          <a:p>
            <a:pPr lvl="0"/>
            <a:r>
              <a:rPr lang="nb-NO" dirty="0"/>
              <a:t>Leieavtalene er unormalt korte eller unormalt lange</a:t>
            </a:r>
          </a:p>
          <a:p>
            <a:pPr lvl="0"/>
            <a:r>
              <a:rPr lang="nb-NO" dirty="0"/>
              <a:t>Leietakerne er unormalt solide eller har unormalt stor risiko for å ikke betale leien</a:t>
            </a:r>
          </a:p>
          <a:p>
            <a:pPr lvl="0"/>
            <a:r>
              <a:rPr lang="nb-NO" dirty="0"/>
              <a:t>Det er et utviklingspotensial på eiendommen</a:t>
            </a:r>
          </a:p>
          <a:p>
            <a:pPr lvl="0"/>
            <a:r>
              <a:rPr lang="nb-NO" dirty="0"/>
              <a:t>Det er unormalt store kommende utgifter som faller på eieren</a:t>
            </a:r>
          </a:p>
          <a:p>
            <a:pPr lvl="0"/>
            <a:r>
              <a:rPr lang="nb-NO" dirty="0"/>
              <a:t>Merverdiavgift</a:t>
            </a:r>
          </a:p>
        </p:txBody>
      </p:sp>
    </p:spTree>
    <p:extLst>
      <p:ext uri="{BB962C8B-B14F-4D97-AF65-F5344CB8AC3E}">
        <p14:creationId xmlns:p14="http://schemas.microsoft.com/office/powerpoint/2010/main" val="25616507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Ikke fullt utleid eiendom</a:t>
            </a:r>
            <a:br>
              <a:rPr lang="nb-NO" dirty="0"/>
            </a:br>
            <a:endParaRPr lang="nb-NO" dirty="0"/>
          </a:p>
        </p:txBody>
      </p:sp>
      <p:sp>
        <p:nvSpPr>
          <p:cNvPr id="3" name="Plassholder for innhold 2"/>
          <p:cNvSpPr>
            <a:spLocks noGrp="1"/>
          </p:cNvSpPr>
          <p:nvPr>
            <p:ph idx="1"/>
          </p:nvPr>
        </p:nvSpPr>
        <p:spPr/>
        <p:txBody>
          <a:bodyPr>
            <a:normAutofit/>
          </a:bodyPr>
          <a:lstStyle/>
          <a:p>
            <a:r>
              <a:rPr lang="nb-NO" dirty="0"/>
              <a:t>Areal som står ledig har negativ verdi</a:t>
            </a:r>
          </a:p>
          <a:p>
            <a:pPr lvl="1"/>
            <a:r>
              <a:rPr lang="nb-NO" dirty="0"/>
              <a:t>Må også driftes; færre å fordele fellesutgifter på</a:t>
            </a:r>
          </a:p>
          <a:p>
            <a:r>
              <a:rPr lang="nb-NO" dirty="0"/>
              <a:t>En virksomhet som trenger kontorplass til 30</a:t>
            </a:r>
          </a:p>
          <a:p>
            <a:pPr lvl="1"/>
            <a:r>
              <a:rPr lang="nb-NO" dirty="0"/>
              <a:t>Ønsker ikke å leie kapasitet til 45</a:t>
            </a:r>
          </a:p>
          <a:p>
            <a:pPr lvl="1"/>
            <a:r>
              <a:rPr lang="nb-NO" dirty="0"/>
              <a:t>Kan ikke bruke et lokale med plass til 25</a:t>
            </a:r>
          </a:p>
          <a:p>
            <a:r>
              <a:rPr lang="nb-NO" dirty="0"/>
              <a:t>Krevende å finne leietakere som </a:t>
            </a:r>
            <a:r>
              <a:rPr lang="nb-NO" i="1" dirty="0"/>
              <a:t>akkurat</a:t>
            </a:r>
            <a:r>
              <a:rPr lang="nb-NO" dirty="0"/>
              <a:t> trenger det ledige arealet</a:t>
            </a:r>
          </a:p>
          <a:p>
            <a:r>
              <a:rPr lang="nb-NO" dirty="0"/>
              <a:t>Særlig der </a:t>
            </a:r>
            <a:r>
              <a:rPr lang="nb-NO" dirty="0" err="1"/>
              <a:t>utleibart</a:t>
            </a:r>
            <a:r>
              <a:rPr lang="nb-NO" dirty="0"/>
              <a:t> areal er lite fleksibelt med tanke på hvor stort areal som kan «porsjoneres ut» til hver enkelt leietaker</a:t>
            </a:r>
          </a:p>
          <a:p>
            <a:pPr lvl="1"/>
            <a:r>
              <a:rPr lang="nb-NO" dirty="0"/>
              <a:t>Og spesielt i tynnere markeder</a:t>
            </a:r>
          </a:p>
        </p:txBody>
      </p:sp>
    </p:spTree>
    <p:extLst>
      <p:ext uri="{BB962C8B-B14F-4D97-AF65-F5344CB8AC3E}">
        <p14:creationId xmlns:p14="http://schemas.microsoft.com/office/powerpoint/2010/main" val="26338234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Nye leietakere</a:t>
            </a:r>
          </a:p>
        </p:txBody>
      </p:sp>
      <p:sp>
        <p:nvSpPr>
          <p:cNvPr id="3" name="Plassholder for innhold 2"/>
          <p:cNvSpPr>
            <a:spLocks noGrp="1"/>
          </p:cNvSpPr>
          <p:nvPr>
            <p:ph idx="1"/>
          </p:nvPr>
        </p:nvSpPr>
        <p:spPr/>
        <p:txBody>
          <a:bodyPr/>
          <a:lstStyle/>
          <a:p>
            <a:r>
              <a:rPr lang="nb-NO" dirty="0"/>
              <a:t>I tynne eller leietakers marked, kan utleier måtte </a:t>
            </a:r>
          </a:p>
          <a:p>
            <a:pPr lvl="1"/>
            <a:r>
              <a:rPr lang="nb-NO" dirty="0"/>
              <a:t>Gå noe ned i pris</a:t>
            </a:r>
          </a:p>
          <a:p>
            <a:pPr lvl="1"/>
            <a:r>
              <a:rPr lang="nb-NO" dirty="0"/>
              <a:t>Tilby andre former for rabatter</a:t>
            </a:r>
          </a:p>
          <a:p>
            <a:pPr lvl="1"/>
            <a:r>
              <a:rPr lang="nb-NO" dirty="0"/>
              <a:t>Tilby «ekstra» oppgradering</a:t>
            </a:r>
          </a:p>
          <a:p>
            <a:r>
              <a:rPr lang="nb-NO" dirty="0"/>
              <a:t>Koster mye å skifte leietaker</a:t>
            </a:r>
          </a:p>
          <a:p>
            <a:pPr lvl="1"/>
            <a:r>
              <a:rPr lang="nb-NO" dirty="0"/>
              <a:t>Noen antyder kostnaden i gjennomsnitt tilsvarer 2,5 års </a:t>
            </a:r>
            <a:r>
              <a:rPr lang="nb-NO" dirty="0" err="1"/>
              <a:t>leietap</a:t>
            </a:r>
            <a:r>
              <a:rPr lang="nb-NO" dirty="0"/>
              <a:t> </a:t>
            </a:r>
          </a:p>
        </p:txBody>
      </p:sp>
    </p:spTree>
    <p:extLst>
      <p:ext uri="{BB962C8B-B14F-4D97-AF65-F5344CB8AC3E}">
        <p14:creationId xmlns:p14="http://schemas.microsoft.com/office/powerpoint/2010/main" val="36952877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Overleie eller underleie</a:t>
            </a:r>
          </a:p>
        </p:txBody>
      </p:sp>
      <p:sp>
        <p:nvSpPr>
          <p:cNvPr id="3" name="Plassholder for innhold 2"/>
          <p:cNvSpPr>
            <a:spLocks noGrp="1"/>
          </p:cNvSpPr>
          <p:nvPr>
            <p:ph idx="1"/>
          </p:nvPr>
        </p:nvSpPr>
        <p:spPr/>
        <p:txBody>
          <a:bodyPr/>
          <a:lstStyle/>
          <a:p>
            <a:r>
              <a:rPr lang="nb-NO" dirty="0"/>
              <a:t>Underleie medfører en forventet leieprisøkning når avtalene går ut</a:t>
            </a:r>
          </a:p>
          <a:p>
            <a:pPr lvl="1"/>
            <a:r>
              <a:rPr lang="nb-NO" dirty="0"/>
              <a:t>Jo kortere avtale, desto mindre negativ virkning av en underleie</a:t>
            </a:r>
          </a:p>
          <a:p>
            <a:r>
              <a:rPr lang="nb-NO" dirty="0"/>
              <a:t>Overleie medfører en forventet leieprisreduksjon når avtalene går ut</a:t>
            </a:r>
          </a:p>
          <a:p>
            <a:pPr lvl="1"/>
            <a:r>
              <a:rPr lang="nb-NO" dirty="0"/>
              <a:t>Og også hvis leietaker går konkurs</a:t>
            </a:r>
          </a:p>
          <a:p>
            <a:pPr lvl="1"/>
            <a:r>
              <a:rPr lang="nb-NO" dirty="0"/>
              <a:t>Vurder konkursrisiko, særlig ved lang leieavtale</a:t>
            </a:r>
          </a:p>
        </p:txBody>
      </p:sp>
    </p:spTree>
    <p:extLst>
      <p:ext uri="{BB962C8B-B14F-4D97-AF65-F5344CB8AC3E}">
        <p14:creationId xmlns:p14="http://schemas.microsoft.com/office/powerpoint/2010/main" val="14698247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Leieperioden</a:t>
            </a:r>
          </a:p>
        </p:txBody>
      </p:sp>
      <p:sp>
        <p:nvSpPr>
          <p:cNvPr id="3" name="Plassholder for innhold 2"/>
          <p:cNvSpPr>
            <a:spLocks noGrp="1"/>
          </p:cNvSpPr>
          <p:nvPr>
            <p:ph idx="1"/>
          </p:nvPr>
        </p:nvSpPr>
        <p:spPr/>
        <p:txBody>
          <a:bodyPr/>
          <a:lstStyle/>
          <a:p>
            <a:r>
              <a:rPr lang="nb-NO" dirty="0"/>
              <a:t>Skifte av leietaker reduserer verdien</a:t>
            </a:r>
          </a:p>
          <a:p>
            <a:r>
              <a:rPr lang="nb-NO" dirty="0"/>
              <a:t>Lange leieavtaler gunstig, særlig ved</a:t>
            </a:r>
          </a:p>
          <a:p>
            <a:pPr lvl="1"/>
            <a:r>
              <a:rPr lang="nb-NO" dirty="0"/>
              <a:t>Solide leieavtaler (offentlige; solid privat leietaker)</a:t>
            </a:r>
          </a:p>
          <a:p>
            <a:pPr lvl="1"/>
            <a:r>
              <a:rPr lang="nb-NO" dirty="0"/>
              <a:t>Gunstige leieavtaler for utleier</a:t>
            </a:r>
          </a:p>
          <a:p>
            <a:pPr lvl="1"/>
            <a:r>
              <a:rPr lang="nb-NO" dirty="0"/>
              <a:t>I tynne markeder</a:t>
            </a:r>
          </a:p>
          <a:p>
            <a:pPr lvl="1"/>
            <a:r>
              <a:rPr lang="nb-NO" dirty="0"/>
              <a:t>For «sub-prime» eiendommer, som kan slite med fornye leieavtalene på gode vilkår</a:t>
            </a:r>
          </a:p>
          <a:p>
            <a:pPr lvl="1"/>
            <a:endParaRPr lang="nb-NO" dirty="0"/>
          </a:p>
        </p:txBody>
      </p:sp>
    </p:spTree>
    <p:extLst>
      <p:ext uri="{BB962C8B-B14F-4D97-AF65-F5344CB8AC3E}">
        <p14:creationId xmlns:p14="http://schemas.microsoft.com/office/powerpoint/2010/main" val="1470718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Utviklingspotensial</a:t>
            </a:r>
          </a:p>
        </p:txBody>
      </p:sp>
      <p:sp>
        <p:nvSpPr>
          <p:cNvPr id="3" name="Plassholder for innhold 2"/>
          <p:cNvSpPr>
            <a:spLocks noGrp="1"/>
          </p:cNvSpPr>
          <p:nvPr>
            <p:ph idx="1"/>
          </p:nvPr>
        </p:nvSpPr>
        <p:spPr/>
        <p:txBody>
          <a:bodyPr/>
          <a:lstStyle/>
          <a:p>
            <a:r>
              <a:rPr lang="nb-NO" dirty="0"/>
              <a:t>Mulighet og kostnad vurderes konkret</a:t>
            </a:r>
          </a:p>
          <a:p>
            <a:pPr lvl="1"/>
            <a:r>
              <a:rPr lang="nb-NO" dirty="0"/>
              <a:t>Akkurat hvordan kan potensialet bygges ut?</a:t>
            </a:r>
          </a:p>
          <a:p>
            <a:pPr lvl="1"/>
            <a:r>
              <a:rPr lang="nb-NO" dirty="0"/>
              <a:t>Kostnad ved påbygging av eksisterende bygg eller plassere nytt bygg på eiendommen</a:t>
            </a:r>
          </a:p>
          <a:p>
            <a:pPr lvl="1"/>
            <a:r>
              <a:rPr lang="nb-NO" dirty="0"/>
              <a:t>Juridiske og andre hindringer (rekkefølgekrav, vernemyndigheter osv.)</a:t>
            </a:r>
          </a:p>
          <a:p>
            <a:r>
              <a:rPr lang="nb-NO" dirty="0"/>
              <a:t>Er det lønnsomt?</a:t>
            </a:r>
          </a:p>
          <a:p>
            <a:pPr lvl="1"/>
            <a:r>
              <a:rPr lang="nb-NO" dirty="0"/>
              <a:t>Hvordan er etterspørselen i leiemarkedet?</a:t>
            </a:r>
          </a:p>
          <a:p>
            <a:r>
              <a:rPr lang="nb-NO" dirty="0"/>
              <a:t>Det er ofte en grunn til at potensialet ikke allerede er utnyttet</a:t>
            </a:r>
          </a:p>
        </p:txBody>
      </p:sp>
    </p:spTree>
    <p:extLst>
      <p:ext uri="{BB962C8B-B14F-4D97-AF65-F5344CB8AC3E}">
        <p14:creationId xmlns:p14="http://schemas.microsoft.com/office/powerpoint/2010/main" val="4140590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Kontantstrømmetoden</a:t>
            </a:r>
          </a:p>
        </p:txBody>
      </p:sp>
      <p:sp>
        <p:nvSpPr>
          <p:cNvPr id="3" name="Plassholder for innhold 2"/>
          <p:cNvSpPr>
            <a:spLocks noGrp="1"/>
          </p:cNvSpPr>
          <p:nvPr>
            <p:ph idx="1"/>
          </p:nvPr>
        </p:nvSpPr>
        <p:spPr/>
        <p:txBody>
          <a:bodyPr/>
          <a:lstStyle/>
          <a:p>
            <a:r>
              <a:rPr lang="nb-NO" dirty="0"/>
              <a:t>Diskonterte framtidige pengestrømmer</a:t>
            </a:r>
          </a:p>
          <a:p>
            <a:r>
              <a:rPr lang="nb-NO" dirty="0"/>
              <a:t>Krever en del kunnskap fra verdsetteren</a:t>
            </a:r>
          </a:p>
          <a:p>
            <a:endParaRPr lang="nb-NO" dirty="0"/>
          </a:p>
        </p:txBody>
      </p:sp>
    </p:spTree>
    <p:extLst>
      <p:ext uri="{BB962C8B-B14F-4D97-AF65-F5344CB8AC3E}">
        <p14:creationId xmlns:p14="http://schemas.microsoft.com/office/powerpoint/2010/main" val="36314627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Nominelle eller verdifaste pengeverdier</a:t>
            </a:r>
          </a:p>
        </p:txBody>
      </p:sp>
      <p:sp>
        <p:nvSpPr>
          <p:cNvPr id="3" name="Plassholder for innhold 2"/>
          <p:cNvSpPr>
            <a:spLocks noGrp="1"/>
          </p:cNvSpPr>
          <p:nvPr>
            <p:ph idx="1"/>
          </p:nvPr>
        </p:nvSpPr>
        <p:spPr/>
        <p:txBody>
          <a:bodyPr/>
          <a:lstStyle/>
          <a:p>
            <a:r>
              <a:rPr lang="nb-NO" dirty="0"/>
              <a:t>Leiekontrakter vanligvis 100 % indeksregulerte (KPI)</a:t>
            </a:r>
          </a:p>
          <a:p>
            <a:r>
              <a:rPr lang="nb-NO" dirty="0"/>
              <a:t>Kostnader følger også omtrent prisindeksene</a:t>
            </a:r>
          </a:p>
          <a:p>
            <a:r>
              <a:rPr lang="nb-NO" dirty="0"/>
              <a:t>Langt enklere å håndtere kontantstrøm i verdifaste kroner</a:t>
            </a:r>
          </a:p>
          <a:p>
            <a:pPr lvl="1"/>
            <a:r>
              <a:rPr lang="nb-NO" dirty="0"/>
              <a:t>Såfremt du ikke skal gjøre avanserte vurderinger med hensyn til skatt, likviditet osv.</a:t>
            </a:r>
          </a:p>
          <a:p>
            <a:r>
              <a:rPr lang="nb-NO" dirty="0"/>
              <a:t>Velg normalt sett verdifaste kroner</a:t>
            </a:r>
          </a:p>
        </p:txBody>
      </p:sp>
    </p:spTree>
    <p:extLst>
      <p:ext uri="{BB962C8B-B14F-4D97-AF65-F5344CB8AC3E}">
        <p14:creationId xmlns:p14="http://schemas.microsoft.com/office/powerpoint/2010/main" val="32699867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a:t>Prinsippskisse av en kontantstrømmodell</a:t>
            </a:r>
          </a:p>
        </p:txBody>
      </p:sp>
      <p:pic>
        <p:nvPicPr>
          <p:cNvPr id="5" name="Plassholder for innhold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2650" y="3041858"/>
            <a:ext cx="7886700" cy="1918872"/>
          </a:xfrm>
        </p:spPr>
      </p:pic>
      <p:sp>
        <p:nvSpPr>
          <p:cNvPr id="4" name="Rektangel 3"/>
          <p:cNvSpPr/>
          <p:nvPr/>
        </p:nvSpPr>
        <p:spPr>
          <a:xfrm>
            <a:off x="2152650" y="5606322"/>
            <a:ext cx="7886700" cy="923330"/>
          </a:xfrm>
          <a:prstGeom prst="rect">
            <a:avLst/>
          </a:prstGeom>
        </p:spPr>
        <p:txBody>
          <a:bodyPr wrap="square">
            <a:spAutoFit/>
          </a:bodyPr>
          <a:lstStyle/>
          <a:p>
            <a:r>
              <a:rPr lang="nb-NO" dirty="0"/>
              <a:t>Alle siffer vist for illustrasjonens skyld. Det er forutsatt at leieinntekter og eierkostnader kommer først i året, mens det er forutsatt at restverdien kommer i slutten av året.</a:t>
            </a:r>
          </a:p>
        </p:txBody>
      </p:sp>
    </p:spTree>
    <p:extLst>
      <p:ext uri="{BB962C8B-B14F-4D97-AF65-F5344CB8AC3E}">
        <p14:creationId xmlns:p14="http://schemas.microsoft.com/office/powerpoint/2010/main" val="721222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Leiemarkedet</a:t>
            </a:r>
          </a:p>
        </p:txBody>
      </p:sp>
      <p:sp>
        <p:nvSpPr>
          <p:cNvPr id="3" name="Plassholder for innhold 2"/>
          <p:cNvSpPr>
            <a:spLocks noGrp="1"/>
          </p:cNvSpPr>
          <p:nvPr>
            <p:ph idx="1"/>
          </p:nvPr>
        </p:nvSpPr>
        <p:spPr/>
        <p:txBody>
          <a:bodyPr/>
          <a:lstStyle/>
          <a:p>
            <a:r>
              <a:rPr lang="nb-NO" dirty="0"/>
              <a:t>Sterkt segmentert</a:t>
            </a:r>
          </a:p>
          <a:p>
            <a:r>
              <a:rPr lang="nb-NO" dirty="0"/>
              <a:t>Geografisk</a:t>
            </a:r>
          </a:p>
          <a:p>
            <a:pPr lvl="1"/>
            <a:r>
              <a:rPr lang="nb-NO" dirty="0"/>
              <a:t>Det er stor forskjell på å leie en hotelleiendom rett ved ankomst på OSL/Gardermoen og et hotell på andre siden av vestre rullebane!</a:t>
            </a:r>
          </a:p>
          <a:p>
            <a:r>
              <a:rPr lang="nb-NO" dirty="0"/>
              <a:t>Type eiendom</a:t>
            </a:r>
          </a:p>
          <a:p>
            <a:pPr lvl="1"/>
            <a:r>
              <a:rPr lang="nb-NO" dirty="0"/>
              <a:t>Det er stor forskjell på å leie et hotell på vestsiden av vestre rullebane og å leie en handelseiendom med samme beliggenhet!</a:t>
            </a:r>
          </a:p>
        </p:txBody>
      </p:sp>
    </p:spTree>
    <p:extLst>
      <p:ext uri="{BB962C8B-B14F-4D97-AF65-F5344CB8AC3E}">
        <p14:creationId xmlns:p14="http://schemas.microsoft.com/office/powerpoint/2010/main" val="175548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a:t>Avkastningskrav vs. Yield</a:t>
            </a:r>
          </a:p>
        </p:txBody>
      </p:sp>
      <p:pic>
        <p:nvPicPr>
          <p:cNvPr id="5" name="Plassholder for innhold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1924153"/>
            <a:ext cx="7886700" cy="1918872"/>
          </a:xfrm>
        </p:spPr>
      </p:pic>
      <p:sp>
        <p:nvSpPr>
          <p:cNvPr id="4" name="Rektangel 3"/>
          <p:cNvSpPr/>
          <p:nvPr/>
        </p:nvSpPr>
        <p:spPr>
          <a:xfrm>
            <a:off x="2152650" y="5246073"/>
            <a:ext cx="7886700" cy="1477328"/>
          </a:xfrm>
          <a:prstGeom prst="rect">
            <a:avLst/>
          </a:prstGeom>
        </p:spPr>
        <p:txBody>
          <a:bodyPr wrap="square">
            <a:spAutoFit/>
          </a:bodyPr>
          <a:lstStyle/>
          <a:p>
            <a:r>
              <a:rPr lang="nb-NO" dirty="0"/>
              <a:t>Det er stor forskjell mellom yield (8,9 % netto yield) og avkastningskrav (5 %) i dette eksempelet!</a:t>
            </a:r>
          </a:p>
          <a:p>
            <a:r>
              <a:rPr lang="nb-NO" dirty="0"/>
              <a:t>Du kan generelt </a:t>
            </a:r>
            <a:r>
              <a:rPr lang="nb-NO" i="1" dirty="0"/>
              <a:t>ikke</a:t>
            </a:r>
            <a:r>
              <a:rPr lang="nb-NO" dirty="0"/>
              <a:t> bruke «yield» som avkastningskrav i kontantstrømmodeller</a:t>
            </a:r>
          </a:p>
          <a:p>
            <a:r>
              <a:rPr lang="nb-NO" dirty="0"/>
              <a:t>Avkastningskravet må finnes ved å finne det implisitte avkastningskravet fra sammenlignbare salg</a:t>
            </a:r>
          </a:p>
        </p:txBody>
      </p:sp>
      <p:pic>
        <p:nvPicPr>
          <p:cNvPr id="3" name="Bilde 2"/>
          <p:cNvPicPr>
            <a:picLocks noChangeAspect="1"/>
          </p:cNvPicPr>
          <p:nvPr/>
        </p:nvPicPr>
        <p:blipFill>
          <a:blip r:embed="rId4"/>
          <a:stretch>
            <a:fillRect/>
          </a:stretch>
        </p:blipFill>
        <p:spPr>
          <a:xfrm>
            <a:off x="1004532" y="4347888"/>
            <a:ext cx="9663469" cy="877300"/>
          </a:xfrm>
          <a:prstGeom prst="rect">
            <a:avLst/>
          </a:prstGeom>
        </p:spPr>
      </p:pic>
      <p:cxnSp>
        <p:nvCxnSpPr>
          <p:cNvPr id="7" name="Rett pil 6"/>
          <p:cNvCxnSpPr/>
          <p:nvPr/>
        </p:nvCxnSpPr>
        <p:spPr>
          <a:xfrm>
            <a:off x="5580435" y="3084645"/>
            <a:ext cx="1186775" cy="132239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Rett pil 7"/>
          <p:cNvCxnSpPr/>
          <p:nvPr/>
        </p:nvCxnSpPr>
        <p:spPr>
          <a:xfrm>
            <a:off x="5343729" y="3778038"/>
            <a:ext cx="966281" cy="10085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Ellipse 11"/>
          <p:cNvSpPr/>
          <p:nvPr/>
        </p:nvSpPr>
        <p:spPr>
          <a:xfrm>
            <a:off x="8897567" y="4347888"/>
            <a:ext cx="840227" cy="739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Ellipse 12"/>
          <p:cNvSpPr/>
          <p:nvPr/>
        </p:nvSpPr>
        <p:spPr>
          <a:xfrm>
            <a:off x="5220510" y="1690689"/>
            <a:ext cx="573932" cy="4669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21017846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Implisitt avkastningskrav – fast diskonteringsrente</a:t>
            </a:r>
          </a:p>
        </p:txBody>
      </p:sp>
      <p:pic>
        <p:nvPicPr>
          <p:cNvPr id="4" name="Plassholder for innhol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2650" y="1967987"/>
            <a:ext cx="7886700" cy="2101626"/>
          </a:xfrm>
        </p:spPr>
      </p:pic>
      <p:sp>
        <p:nvSpPr>
          <p:cNvPr id="5" name="Rektangel 4"/>
          <p:cNvSpPr/>
          <p:nvPr/>
        </p:nvSpPr>
        <p:spPr>
          <a:xfrm>
            <a:off x="2152650" y="5246074"/>
            <a:ext cx="7886700" cy="1200329"/>
          </a:xfrm>
          <a:prstGeom prst="rect">
            <a:avLst/>
          </a:prstGeom>
        </p:spPr>
        <p:txBody>
          <a:bodyPr wrap="square">
            <a:spAutoFit/>
          </a:bodyPr>
          <a:lstStyle/>
          <a:p>
            <a:r>
              <a:rPr lang="nb-NO" dirty="0"/>
              <a:t>Kalkylen er satt opp ut fra en vurdering av sannsynlige framtidige pengestrømmer.</a:t>
            </a:r>
          </a:p>
          <a:p>
            <a:r>
              <a:rPr lang="nb-NO" dirty="0"/>
              <a:t>Observert pris ved et markedssalg var kr 60 000 000</a:t>
            </a:r>
          </a:p>
          <a:p>
            <a:r>
              <a:rPr lang="nb-NO" dirty="0"/>
              <a:t>Implisitt avkastningskrav (</a:t>
            </a:r>
            <a:r>
              <a:rPr lang="nb-NO" dirty="0" err="1"/>
              <a:t>disonteringsrente</a:t>
            </a:r>
            <a:r>
              <a:rPr lang="nb-NO" dirty="0"/>
              <a:t>) er funnet ved målsøk som gir verdi akkurat lik kr 60 000 000</a:t>
            </a:r>
          </a:p>
        </p:txBody>
      </p:sp>
    </p:spTree>
    <p:extLst>
      <p:ext uri="{BB962C8B-B14F-4D97-AF65-F5344CB8AC3E}">
        <p14:creationId xmlns:p14="http://schemas.microsoft.com/office/powerpoint/2010/main" val="643839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Implisitt avkastningskrav ved varierende diskonteringsrente</a:t>
            </a:r>
          </a:p>
        </p:txBody>
      </p:sp>
      <p:pic>
        <p:nvPicPr>
          <p:cNvPr id="4" name="Plassholder for innhol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1783766"/>
            <a:ext cx="7886700" cy="2042052"/>
          </a:xfrm>
        </p:spPr>
      </p:pic>
      <p:sp>
        <p:nvSpPr>
          <p:cNvPr id="5" name="Rektangel 4"/>
          <p:cNvSpPr/>
          <p:nvPr/>
        </p:nvSpPr>
        <p:spPr>
          <a:xfrm>
            <a:off x="2152650" y="5246073"/>
            <a:ext cx="7886700" cy="1477328"/>
          </a:xfrm>
          <a:prstGeom prst="rect">
            <a:avLst/>
          </a:prstGeom>
        </p:spPr>
        <p:txBody>
          <a:bodyPr wrap="square">
            <a:spAutoFit/>
          </a:bodyPr>
          <a:lstStyle/>
          <a:p>
            <a:r>
              <a:rPr lang="nb-NO" dirty="0"/>
              <a:t>Kalkylen er satt opp ut fra en vurdering av sannsynlige framtidige pengestrømmer.</a:t>
            </a:r>
          </a:p>
          <a:p>
            <a:r>
              <a:rPr lang="nb-NO" dirty="0"/>
              <a:t>Observert pris ved et markedssalg var kr 60 000 000</a:t>
            </a:r>
          </a:p>
          <a:p>
            <a:r>
              <a:rPr lang="nb-NO" dirty="0"/>
              <a:t>Implisitt avkastningskrav (</a:t>
            </a:r>
            <a:r>
              <a:rPr lang="nb-NO" dirty="0" err="1"/>
              <a:t>disonteringsrente</a:t>
            </a:r>
            <a:r>
              <a:rPr lang="nb-NO" dirty="0"/>
              <a:t>) er funnet ved målsøk som gir verdi akkurat lik kr 60 000 000 </a:t>
            </a:r>
            <a:r>
              <a:rPr lang="nb-NO" i="1" dirty="0"/>
              <a:t>forutsatt at restverdien er diskontert med 1 % lavere diskonteringsrente enn de løpende inntektene</a:t>
            </a:r>
            <a:r>
              <a:rPr lang="nb-NO" dirty="0"/>
              <a:t>.</a:t>
            </a:r>
          </a:p>
        </p:txBody>
      </p:sp>
    </p:spTree>
    <p:extLst>
      <p:ext uri="{BB962C8B-B14F-4D97-AF65-F5344CB8AC3E}">
        <p14:creationId xmlns:p14="http://schemas.microsoft.com/office/powerpoint/2010/main" val="25145243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a:t>Feil diskonteringsrente for negative pengestrømmer</a:t>
            </a:r>
          </a:p>
        </p:txBody>
      </p:sp>
      <p:pic>
        <p:nvPicPr>
          <p:cNvPr id="5" name="Plassholder for innhold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2650" y="1806643"/>
            <a:ext cx="7886700" cy="2093576"/>
          </a:xfrm>
        </p:spPr>
      </p:pic>
      <p:sp>
        <p:nvSpPr>
          <p:cNvPr id="4" name="Rektangel 3"/>
          <p:cNvSpPr/>
          <p:nvPr/>
        </p:nvSpPr>
        <p:spPr>
          <a:xfrm>
            <a:off x="2152650" y="5246073"/>
            <a:ext cx="7886700" cy="923330"/>
          </a:xfrm>
          <a:prstGeom prst="rect">
            <a:avLst/>
          </a:prstGeom>
        </p:spPr>
        <p:txBody>
          <a:bodyPr wrap="square">
            <a:spAutoFit/>
          </a:bodyPr>
          <a:lstStyle/>
          <a:p>
            <a:r>
              <a:rPr lang="nb-NO" dirty="0"/>
              <a:t>Kontantstrømmodell for et lite kontorbygg med oppgraderingskostnad. Utgift i år 2021 er (feilaktig) diskontert med samme risikojusterte diskonteringsrente som inntektene.  Alle siffer vist for illustrasjonens skyld.</a:t>
            </a:r>
          </a:p>
        </p:txBody>
      </p:sp>
      <p:sp>
        <p:nvSpPr>
          <p:cNvPr id="6" name="Ellipse 5"/>
          <p:cNvSpPr/>
          <p:nvPr/>
        </p:nvSpPr>
        <p:spPr>
          <a:xfrm>
            <a:off x="7594061" y="2483751"/>
            <a:ext cx="840227" cy="739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 name="Ellipse 6"/>
          <p:cNvSpPr/>
          <p:nvPr/>
        </p:nvSpPr>
        <p:spPr>
          <a:xfrm>
            <a:off x="5071354" y="1527197"/>
            <a:ext cx="840227" cy="739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39841429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lassholder for innhold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1825614"/>
            <a:ext cx="7886700" cy="2054293"/>
          </a:xfrm>
        </p:spPr>
      </p:pic>
      <p:sp>
        <p:nvSpPr>
          <p:cNvPr id="2" name="Tittel 1"/>
          <p:cNvSpPr>
            <a:spLocks noGrp="1"/>
          </p:cNvSpPr>
          <p:nvPr>
            <p:ph type="title"/>
          </p:nvPr>
        </p:nvSpPr>
        <p:spPr/>
        <p:txBody>
          <a:bodyPr>
            <a:normAutofit/>
          </a:bodyPr>
          <a:lstStyle/>
          <a:p>
            <a:r>
              <a:rPr lang="nb-NO" dirty="0"/>
              <a:t>Feil diskonteringsrente for negative pengestrømmer</a:t>
            </a:r>
          </a:p>
        </p:txBody>
      </p:sp>
      <p:sp>
        <p:nvSpPr>
          <p:cNvPr id="4" name="Rektangel 3"/>
          <p:cNvSpPr/>
          <p:nvPr/>
        </p:nvSpPr>
        <p:spPr>
          <a:xfrm>
            <a:off x="2152650" y="5246073"/>
            <a:ext cx="7886700" cy="923330"/>
          </a:xfrm>
          <a:prstGeom prst="rect">
            <a:avLst/>
          </a:prstGeom>
        </p:spPr>
        <p:txBody>
          <a:bodyPr wrap="square">
            <a:spAutoFit/>
          </a:bodyPr>
          <a:lstStyle/>
          <a:p>
            <a:r>
              <a:rPr lang="nb-NO" dirty="0"/>
              <a:t>Kontantstrømmodell for et lite kontorbygg med oppgraderingskostnad. Utgift i år 2021 diskontert med negativ diskonteringsrente 5 %.  Alle siffer vist for illustrasjonens skyld.</a:t>
            </a:r>
          </a:p>
        </p:txBody>
      </p:sp>
      <p:sp>
        <p:nvSpPr>
          <p:cNvPr id="6" name="Ellipse 5"/>
          <p:cNvSpPr/>
          <p:nvPr/>
        </p:nvSpPr>
        <p:spPr>
          <a:xfrm>
            <a:off x="7594061" y="2483751"/>
            <a:ext cx="840227" cy="739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 name="Ellipse 6"/>
          <p:cNvSpPr/>
          <p:nvPr/>
        </p:nvSpPr>
        <p:spPr>
          <a:xfrm>
            <a:off x="5071354" y="1527197"/>
            <a:ext cx="840227" cy="7393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24392415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Investeringsmetoden</a:t>
            </a:r>
          </a:p>
        </p:txBody>
      </p:sp>
      <p:sp>
        <p:nvSpPr>
          <p:cNvPr id="3" name="Plassholder for innhold 2"/>
          <p:cNvSpPr>
            <a:spLocks noGrp="1"/>
          </p:cNvSpPr>
          <p:nvPr>
            <p:ph idx="1"/>
          </p:nvPr>
        </p:nvSpPr>
        <p:spPr/>
        <p:txBody>
          <a:bodyPr/>
          <a:lstStyle/>
          <a:p>
            <a:r>
              <a:rPr lang="nb-NO" dirty="0"/>
              <a:t>Bruk investorenes diskonteringsrente</a:t>
            </a:r>
          </a:p>
          <a:p>
            <a:pPr lvl="1"/>
            <a:r>
              <a:rPr lang="nb-NO" dirty="0"/>
              <a:t>Altså ikke den diskonteringsrente du observerer i markedet</a:t>
            </a:r>
          </a:p>
          <a:p>
            <a:r>
              <a:rPr lang="nb-NO" dirty="0"/>
              <a:t>F.eks. diskonteringsrenten du har fått oppgitt skal brukes for den aktuelle investoren</a:t>
            </a:r>
          </a:p>
          <a:p>
            <a:pPr lvl="1"/>
            <a:r>
              <a:rPr lang="nb-NO" dirty="0"/>
              <a:t>Med bakgrunn i styrevedtak eller andre interne vurderinger</a:t>
            </a:r>
          </a:p>
        </p:txBody>
      </p:sp>
    </p:spTree>
    <p:extLst>
      <p:ext uri="{BB962C8B-B14F-4D97-AF65-F5344CB8AC3E}">
        <p14:creationId xmlns:p14="http://schemas.microsoft.com/office/powerpoint/2010/main" val="40491685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Kostnadsmetoden – næringseiendom</a:t>
            </a:r>
          </a:p>
        </p:txBody>
      </p:sp>
      <p:pic>
        <p:nvPicPr>
          <p:cNvPr id="4" name="Plassholder for innhol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16494" y="1825625"/>
            <a:ext cx="7759012" cy="4351338"/>
          </a:xfrm>
        </p:spPr>
      </p:pic>
      <p:sp>
        <p:nvSpPr>
          <p:cNvPr id="5" name="Rektangel 4"/>
          <p:cNvSpPr/>
          <p:nvPr/>
        </p:nvSpPr>
        <p:spPr>
          <a:xfrm>
            <a:off x="2152650" y="6211670"/>
            <a:ext cx="7886700" cy="646331"/>
          </a:xfrm>
          <a:prstGeom prst="rect">
            <a:avLst/>
          </a:prstGeom>
        </p:spPr>
        <p:txBody>
          <a:bodyPr wrap="square">
            <a:spAutoFit/>
          </a:bodyPr>
          <a:lstStyle/>
          <a:p>
            <a:r>
              <a:rPr lang="nb-NO" dirty="0"/>
              <a:t>Eksempel på alternativ bruk av en eiendom. Lagring av mandelpotet i et </a:t>
            </a:r>
            <a:r>
              <a:rPr lang="nb-NO" dirty="0" err="1"/>
              <a:t>flyshelter</a:t>
            </a:r>
            <a:r>
              <a:rPr lang="nb-NO" dirty="0"/>
              <a:t> på Bardufoss. Faksimile, foto: Torbjørn Løvland, Forsvarets Forum.</a:t>
            </a:r>
          </a:p>
        </p:txBody>
      </p:sp>
    </p:spTree>
    <p:extLst>
      <p:ext uri="{BB962C8B-B14F-4D97-AF65-F5344CB8AC3E}">
        <p14:creationId xmlns:p14="http://schemas.microsoft.com/office/powerpoint/2010/main" val="28927990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Investeringsverdi</a:t>
            </a:r>
          </a:p>
        </p:txBody>
      </p:sp>
      <p:sp>
        <p:nvSpPr>
          <p:cNvPr id="3" name="Plassholder for innhold 2"/>
          <p:cNvSpPr>
            <a:spLocks noGrp="1"/>
          </p:cNvSpPr>
          <p:nvPr>
            <p:ph idx="1"/>
          </p:nvPr>
        </p:nvSpPr>
        <p:spPr/>
        <p:txBody>
          <a:bodyPr/>
          <a:lstStyle/>
          <a:p>
            <a:r>
              <a:rPr lang="nb-NO" dirty="0"/>
              <a:t>Riktigst mulig kontantstrømmer</a:t>
            </a:r>
          </a:p>
          <a:p>
            <a:pPr lvl="1"/>
            <a:r>
              <a:rPr lang="nb-NO" dirty="0"/>
              <a:t>Statistisk forventede</a:t>
            </a:r>
          </a:p>
          <a:p>
            <a:pPr lvl="2"/>
            <a:r>
              <a:rPr lang="nb-NO" dirty="0"/>
              <a:t>Ikke «best case»</a:t>
            </a:r>
          </a:p>
          <a:p>
            <a:pPr lvl="1"/>
            <a:r>
              <a:rPr lang="nb-NO" dirty="0"/>
              <a:t>Korrekte eierkostnader</a:t>
            </a:r>
          </a:p>
          <a:p>
            <a:pPr lvl="2"/>
            <a:r>
              <a:rPr lang="nb-NO" dirty="0"/>
              <a:t>Undervurderes regelmessig i praksis</a:t>
            </a:r>
          </a:p>
          <a:p>
            <a:r>
              <a:rPr lang="nb-NO" dirty="0"/>
              <a:t>Riktigst mulig avkastningskrav (diskonteringsrente)</a:t>
            </a:r>
          </a:p>
          <a:p>
            <a:pPr lvl="1"/>
            <a:r>
              <a:rPr lang="nb-NO" dirty="0"/>
              <a:t>Særdeles krevende å vurdere denne korrekt med hensyn til risiko</a:t>
            </a:r>
          </a:p>
          <a:p>
            <a:pPr lvl="1"/>
            <a:endParaRPr lang="nb-NO" dirty="0"/>
          </a:p>
          <a:p>
            <a:pPr lvl="1"/>
            <a:endParaRPr lang="nb-NO" dirty="0"/>
          </a:p>
        </p:txBody>
      </p:sp>
    </p:spTree>
    <p:extLst>
      <p:ext uri="{BB962C8B-B14F-4D97-AF65-F5344CB8AC3E}">
        <p14:creationId xmlns:p14="http://schemas.microsoft.com/office/powerpoint/2010/main" val="24255136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Teori</a:t>
            </a:r>
          </a:p>
        </p:txBody>
      </p:sp>
      <p:pic>
        <p:nvPicPr>
          <p:cNvPr id="5" name="Plassholder for innhold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51427" y="969590"/>
            <a:ext cx="6675372" cy="3816418"/>
          </a:xfrm>
        </p:spPr>
      </p:pic>
      <p:sp>
        <p:nvSpPr>
          <p:cNvPr id="4" name="Rektangel 3"/>
          <p:cNvSpPr/>
          <p:nvPr/>
        </p:nvSpPr>
        <p:spPr>
          <a:xfrm>
            <a:off x="2152650" y="5018038"/>
            <a:ext cx="7886700" cy="1477328"/>
          </a:xfrm>
          <a:prstGeom prst="rect">
            <a:avLst/>
          </a:prstGeom>
        </p:spPr>
        <p:txBody>
          <a:bodyPr wrap="square">
            <a:spAutoFit/>
          </a:bodyPr>
          <a:lstStyle/>
          <a:p>
            <a:r>
              <a:rPr lang="nb-NO" dirty="0"/>
              <a:t>Anta at du kan plassere penger risikofritt til 2 % avkastning, og at en lite risikabel plassering i eiendom gir en avkastning på 5 %. </a:t>
            </a:r>
          </a:p>
          <a:p>
            <a:r>
              <a:rPr lang="nb-NO" dirty="0"/>
              <a:t>I så fall får du 5 % - 2 % = 3 % «betalt» for den risikoen denne innebærer. Avkastningskravet av en plassering med 2,5 gang så stor risiko som den lite risikable plasseringen blir da 2 % + (2,5 x 3 %) = 9,5 %.</a:t>
            </a:r>
          </a:p>
        </p:txBody>
      </p:sp>
    </p:spTree>
    <p:extLst>
      <p:ext uri="{BB962C8B-B14F-4D97-AF65-F5344CB8AC3E}">
        <p14:creationId xmlns:p14="http://schemas.microsoft.com/office/powerpoint/2010/main" val="33811332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Teori</a:t>
            </a:r>
          </a:p>
        </p:txBody>
      </p:sp>
      <p:sp>
        <p:nvSpPr>
          <p:cNvPr id="3" name="Plassholder for innhold 2"/>
          <p:cNvSpPr>
            <a:spLocks noGrp="1"/>
          </p:cNvSpPr>
          <p:nvPr>
            <p:ph idx="1"/>
          </p:nvPr>
        </p:nvSpPr>
        <p:spPr>
          <a:xfrm>
            <a:off x="2152650" y="3336587"/>
            <a:ext cx="7886700" cy="2840376"/>
          </a:xfrm>
        </p:spPr>
        <p:txBody>
          <a:bodyPr>
            <a:normAutofit fontScale="62500" lnSpcReduction="20000"/>
          </a:bodyPr>
          <a:lstStyle/>
          <a:p>
            <a:r>
              <a:rPr lang="nb-NO" dirty="0"/>
              <a:t>WACC = Veid gjennomsnittlig kapitalkostnad, det vil si avkastningskrav på totalkapitalen</a:t>
            </a:r>
          </a:p>
          <a:p>
            <a:r>
              <a:rPr lang="nb-NO" dirty="0"/>
              <a:t>E = Egenkapitalen (målt i markedsverdi)</a:t>
            </a:r>
          </a:p>
          <a:p>
            <a:r>
              <a:rPr lang="nb-NO" dirty="0"/>
              <a:t>G = Gjelden (målt i markedsverdi)</a:t>
            </a:r>
          </a:p>
          <a:p>
            <a:r>
              <a:rPr lang="nb-NO" dirty="0"/>
              <a:t>V = Totalverdien av eiendommen (målt i markedsverdi, som er lik E + G)</a:t>
            </a:r>
          </a:p>
          <a:p>
            <a:r>
              <a:rPr lang="nb-NO" dirty="0" err="1"/>
              <a:t>r</a:t>
            </a:r>
            <a:r>
              <a:rPr lang="nb-NO" baseline="-25000" dirty="0" err="1"/>
              <a:t>t</a:t>
            </a:r>
            <a:r>
              <a:rPr lang="nb-NO" dirty="0"/>
              <a:t> = Avkastningskravet på totalkapitalen</a:t>
            </a:r>
          </a:p>
          <a:p>
            <a:r>
              <a:rPr lang="nb-NO" dirty="0"/>
              <a:t>r</a:t>
            </a:r>
            <a:r>
              <a:rPr lang="nb-NO" baseline="-25000" dirty="0"/>
              <a:t>e</a:t>
            </a:r>
            <a:r>
              <a:rPr lang="nb-NO" dirty="0"/>
              <a:t> = Avkastningskravet på egenkapitalen</a:t>
            </a:r>
          </a:p>
          <a:p>
            <a:r>
              <a:rPr lang="nb-NO" dirty="0" err="1"/>
              <a:t>r</a:t>
            </a:r>
            <a:r>
              <a:rPr lang="nb-NO" baseline="-25000" dirty="0" err="1"/>
              <a:t>g</a:t>
            </a:r>
            <a:r>
              <a:rPr lang="nb-NO" dirty="0"/>
              <a:t> = Renten på gjelden</a:t>
            </a:r>
          </a:p>
          <a:p>
            <a:r>
              <a:rPr lang="nb-NO" dirty="0"/>
              <a:t>s = Skattefradraget på renteutgiftene (selskapsskatten)</a:t>
            </a:r>
          </a:p>
          <a:p>
            <a:endParaRPr lang="nb-NO" dirty="0"/>
          </a:p>
        </p:txBody>
      </p:sp>
      <p:pic>
        <p:nvPicPr>
          <p:cNvPr id="4" name="Bilde 3"/>
          <p:cNvPicPr>
            <a:picLocks noChangeAspect="1"/>
          </p:cNvPicPr>
          <p:nvPr/>
        </p:nvPicPr>
        <p:blipFill>
          <a:blip r:embed="rId2"/>
          <a:stretch>
            <a:fillRect/>
          </a:stretch>
        </p:blipFill>
        <p:spPr>
          <a:xfrm>
            <a:off x="-1067107" y="2011512"/>
            <a:ext cx="14326214" cy="1076235"/>
          </a:xfrm>
          <a:prstGeom prst="rect">
            <a:avLst/>
          </a:prstGeom>
        </p:spPr>
      </p:pic>
    </p:spTree>
    <p:extLst>
      <p:ext uri="{BB962C8B-B14F-4D97-AF65-F5344CB8AC3E}">
        <p14:creationId xmlns:p14="http://schemas.microsoft.com/office/powerpoint/2010/main" val="1230047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Eiemarkedet</a:t>
            </a:r>
          </a:p>
        </p:txBody>
      </p:sp>
      <p:sp>
        <p:nvSpPr>
          <p:cNvPr id="3" name="Plassholder for innhold 2"/>
          <p:cNvSpPr>
            <a:spLocks noGrp="1"/>
          </p:cNvSpPr>
          <p:nvPr>
            <p:ph idx="1"/>
          </p:nvPr>
        </p:nvSpPr>
        <p:spPr/>
        <p:txBody>
          <a:bodyPr/>
          <a:lstStyle/>
          <a:p>
            <a:r>
              <a:rPr lang="nb-NO" dirty="0"/>
              <a:t>Lite segmentert, målt mot </a:t>
            </a:r>
            <a:r>
              <a:rPr lang="nb-NO" i="1" dirty="0"/>
              <a:t>leieinntektene</a:t>
            </a:r>
            <a:endParaRPr lang="nb-NO" dirty="0"/>
          </a:p>
          <a:p>
            <a:r>
              <a:rPr lang="nb-NO" dirty="0"/>
              <a:t>Dersom eiendommen genererer kr 10 000 000 i årlig leieinntekt, betaler du omtrent det samme for den</a:t>
            </a:r>
          </a:p>
          <a:p>
            <a:pPr lvl="1"/>
            <a:r>
              <a:rPr lang="nb-NO" dirty="0"/>
              <a:t>Uansett om den ligger rett ved ankomst på OSL/Gardermoen eller på andre siden av vestre rullebane</a:t>
            </a:r>
          </a:p>
          <a:p>
            <a:pPr lvl="1"/>
            <a:r>
              <a:rPr lang="nb-NO" dirty="0"/>
              <a:t>Uansett om den ligger i Ullensaker, på Ås eller i Stjørdal</a:t>
            </a:r>
          </a:p>
          <a:p>
            <a:pPr lvl="1"/>
            <a:r>
              <a:rPr lang="nb-NO" dirty="0"/>
              <a:t>Uansett om det er et hotell eller en handelseiendom</a:t>
            </a:r>
          </a:p>
          <a:p>
            <a:pPr lvl="1"/>
            <a:endParaRPr lang="nb-NO" dirty="0"/>
          </a:p>
        </p:txBody>
      </p:sp>
    </p:spTree>
    <p:extLst>
      <p:ext uri="{BB962C8B-B14F-4D97-AF65-F5344CB8AC3E}">
        <p14:creationId xmlns:p14="http://schemas.microsoft.com/office/powerpoint/2010/main" val="3886124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Regneeksempel</a:t>
            </a:r>
          </a:p>
        </p:txBody>
      </p:sp>
      <p:sp>
        <p:nvSpPr>
          <p:cNvPr id="3" name="Plassholder for innhold 2"/>
          <p:cNvSpPr>
            <a:spLocks noGrp="1"/>
          </p:cNvSpPr>
          <p:nvPr>
            <p:ph idx="1"/>
          </p:nvPr>
        </p:nvSpPr>
        <p:spPr>
          <a:xfrm>
            <a:off x="2152650" y="1825625"/>
            <a:ext cx="7886700" cy="3047932"/>
          </a:xfrm>
        </p:spPr>
        <p:txBody>
          <a:bodyPr>
            <a:normAutofit fontScale="47500" lnSpcReduction="20000"/>
          </a:bodyPr>
          <a:lstStyle/>
          <a:p>
            <a:r>
              <a:rPr lang="nb-NO" dirty="0"/>
              <a:t>Risiko = 1 på </a:t>
            </a:r>
            <a:r>
              <a:rPr lang="nb-NO" i="1" dirty="0"/>
              <a:t>totalinvesteringen</a:t>
            </a:r>
            <a:r>
              <a:rPr lang="nb-NO" dirty="0"/>
              <a:t> tilsier 5 % avkastning på totalkapitalen (TK) i figuren</a:t>
            </a:r>
          </a:p>
          <a:p>
            <a:r>
              <a:rPr lang="nb-NO" dirty="0"/>
              <a:t>Totalinvestering kr 250 000 000, egenkapital kr 100 000 000</a:t>
            </a:r>
          </a:p>
          <a:p>
            <a:r>
              <a:rPr lang="nb-NO" dirty="0"/>
              <a:t>Lån kr 150 000 000 med kostnad = 2,77 % med en skattesats på 28 % (historisk nivå)</a:t>
            </a:r>
          </a:p>
          <a:p>
            <a:r>
              <a:rPr lang="nb-NO" dirty="0"/>
              <a:t>Avkastningskrav på egenkapitalen?</a:t>
            </a:r>
          </a:p>
          <a:p>
            <a:r>
              <a:rPr lang="en-US" dirty="0"/>
              <a:t>E = 100 000 000</a:t>
            </a:r>
            <a:endParaRPr lang="nb-NO" dirty="0"/>
          </a:p>
          <a:p>
            <a:r>
              <a:rPr lang="en-US" dirty="0"/>
              <a:t>G = 150 000 000</a:t>
            </a:r>
            <a:endParaRPr lang="nb-NO" dirty="0"/>
          </a:p>
          <a:p>
            <a:r>
              <a:rPr lang="en-US" dirty="0"/>
              <a:t>V = 250 000 000</a:t>
            </a:r>
            <a:endParaRPr lang="nb-NO" dirty="0"/>
          </a:p>
          <a:p>
            <a:r>
              <a:rPr lang="en-US" dirty="0" err="1"/>
              <a:t>r</a:t>
            </a:r>
            <a:r>
              <a:rPr lang="en-US" baseline="-25000" dirty="0" err="1"/>
              <a:t>t</a:t>
            </a:r>
            <a:r>
              <a:rPr lang="en-US" dirty="0"/>
              <a:t> = 5 %</a:t>
            </a:r>
            <a:endParaRPr lang="nb-NO" dirty="0"/>
          </a:p>
          <a:p>
            <a:r>
              <a:rPr lang="en-US" dirty="0"/>
              <a:t>r</a:t>
            </a:r>
            <a:r>
              <a:rPr lang="en-US" baseline="-25000" dirty="0"/>
              <a:t>e</a:t>
            </a:r>
            <a:r>
              <a:rPr lang="en-US" dirty="0"/>
              <a:t> = ?</a:t>
            </a:r>
            <a:endParaRPr lang="nb-NO" dirty="0"/>
          </a:p>
          <a:p>
            <a:r>
              <a:rPr lang="en-US" dirty="0" err="1"/>
              <a:t>r</a:t>
            </a:r>
            <a:r>
              <a:rPr lang="en-US" baseline="-25000" dirty="0" err="1"/>
              <a:t>g</a:t>
            </a:r>
            <a:r>
              <a:rPr lang="en-US" dirty="0"/>
              <a:t> = 2,77 %</a:t>
            </a:r>
            <a:endParaRPr lang="nb-NO" dirty="0"/>
          </a:p>
          <a:p>
            <a:r>
              <a:rPr lang="en-US" dirty="0"/>
              <a:t>s = 28 %</a:t>
            </a:r>
            <a:endParaRPr lang="nb-NO" dirty="0"/>
          </a:p>
          <a:p>
            <a:endParaRPr lang="nb-NO" dirty="0"/>
          </a:p>
        </p:txBody>
      </p:sp>
      <p:pic>
        <p:nvPicPr>
          <p:cNvPr id="4" name="Bilde 3"/>
          <p:cNvPicPr>
            <a:picLocks noChangeAspect="1"/>
          </p:cNvPicPr>
          <p:nvPr/>
        </p:nvPicPr>
        <p:blipFill>
          <a:blip r:embed="rId3"/>
          <a:stretch>
            <a:fillRect/>
          </a:stretch>
        </p:blipFill>
        <p:spPr>
          <a:xfrm>
            <a:off x="1699252" y="4873557"/>
            <a:ext cx="8783922" cy="797450"/>
          </a:xfrm>
          <a:prstGeom prst="rect">
            <a:avLst/>
          </a:prstGeom>
        </p:spPr>
      </p:pic>
      <p:pic>
        <p:nvPicPr>
          <p:cNvPr id="5" name="Bilde 4"/>
          <p:cNvPicPr>
            <a:picLocks noChangeAspect="1"/>
          </p:cNvPicPr>
          <p:nvPr/>
        </p:nvPicPr>
        <p:blipFill>
          <a:blip r:embed="rId4"/>
          <a:stretch>
            <a:fillRect/>
          </a:stretch>
        </p:blipFill>
        <p:spPr>
          <a:xfrm>
            <a:off x="1214942" y="5885234"/>
            <a:ext cx="9752543" cy="768888"/>
          </a:xfrm>
          <a:prstGeom prst="rect">
            <a:avLst/>
          </a:prstGeom>
        </p:spPr>
      </p:pic>
    </p:spTree>
    <p:extLst>
      <p:ext uri="{BB962C8B-B14F-4D97-AF65-F5344CB8AC3E}">
        <p14:creationId xmlns:p14="http://schemas.microsoft.com/office/powerpoint/2010/main" val="30633662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Systematisk og usystematisk risiko</a:t>
            </a:r>
          </a:p>
        </p:txBody>
      </p:sp>
      <p:sp>
        <p:nvSpPr>
          <p:cNvPr id="3" name="Plassholder for innhold 2"/>
          <p:cNvSpPr>
            <a:spLocks noGrp="1"/>
          </p:cNvSpPr>
          <p:nvPr>
            <p:ph idx="1"/>
          </p:nvPr>
        </p:nvSpPr>
        <p:spPr/>
        <p:txBody>
          <a:bodyPr/>
          <a:lstStyle/>
          <a:p>
            <a:r>
              <a:rPr lang="nb-NO" dirty="0"/>
              <a:t>Systematisk risiko («markedsrisiko») </a:t>
            </a:r>
          </a:p>
          <a:p>
            <a:pPr lvl="1"/>
            <a:r>
              <a:rPr lang="nb-NO" dirty="0"/>
              <a:t>Varierer i takt med verdensøkonomien</a:t>
            </a:r>
          </a:p>
          <a:p>
            <a:pPr lvl="1"/>
            <a:r>
              <a:rPr lang="nb-NO" dirty="0"/>
              <a:t>Kan ikke diversifiseres bort ved å investere i 1/n av alle fornuftige investeringer i verden</a:t>
            </a:r>
          </a:p>
          <a:p>
            <a:r>
              <a:rPr lang="nb-NO" dirty="0"/>
              <a:t>Usystematisk risiko («bedriftsrisiko»)</a:t>
            </a:r>
          </a:p>
          <a:p>
            <a:pPr lvl="1"/>
            <a:r>
              <a:rPr lang="nb-NO" dirty="0"/>
              <a:t>Kan fullstendig elimineres ved å ha en riktig diversifisert portefølje</a:t>
            </a:r>
          </a:p>
          <a:p>
            <a:pPr lvl="1"/>
            <a:r>
              <a:rPr lang="nb-NO" dirty="0"/>
              <a:t>Skal derfor ikke regnes som risiko i avkastningskravet etter tradisjonell, forenklet økonomisk teori</a:t>
            </a:r>
          </a:p>
        </p:txBody>
      </p:sp>
    </p:spTree>
    <p:extLst>
      <p:ext uri="{BB962C8B-B14F-4D97-AF65-F5344CB8AC3E}">
        <p14:creationId xmlns:p14="http://schemas.microsoft.com/office/powerpoint/2010/main" val="9808181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Virkelige porteføljer er ikke perfekt diversifisert</a:t>
            </a:r>
          </a:p>
        </p:txBody>
      </p:sp>
      <p:sp>
        <p:nvSpPr>
          <p:cNvPr id="3" name="Plassholder for innhold 2"/>
          <p:cNvSpPr>
            <a:spLocks noGrp="1"/>
          </p:cNvSpPr>
          <p:nvPr>
            <p:ph idx="1"/>
          </p:nvPr>
        </p:nvSpPr>
        <p:spPr/>
        <p:txBody>
          <a:bodyPr/>
          <a:lstStyle/>
          <a:p>
            <a:r>
              <a:rPr lang="nb-NO" dirty="0"/>
              <a:t>Små investorer, lokale investeringer</a:t>
            </a:r>
          </a:p>
          <a:p>
            <a:pPr lvl="1"/>
            <a:r>
              <a:rPr lang="nb-NO" dirty="0"/>
              <a:t>«Alle egg i en kurv»</a:t>
            </a:r>
          </a:p>
          <a:p>
            <a:pPr lvl="1"/>
            <a:r>
              <a:rPr lang="nb-NO" dirty="0"/>
              <a:t>Utsettes derved temmelig fullt ut også for den usystematiske </a:t>
            </a:r>
            <a:r>
              <a:rPr lang="nb-NO" dirty="0" err="1"/>
              <a:t>riskoen</a:t>
            </a:r>
            <a:endParaRPr lang="nb-NO" dirty="0"/>
          </a:p>
          <a:p>
            <a:pPr lvl="2"/>
            <a:r>
              <a:rPr lang="nb-NO" dirty="0"/>
              <a:t>Som derved for disse investorene må regnes inn i avkastningskravet</a:t>
            </a:r>
          </a:p>
          <a:p>
            <a:endParaRPr lang="nb-NO" dirty="0"/>
          </a:p>
        </p:txBody>
      </p:sp>
    </p:spTree>
    <p:extLst>
      <p:ext uri="{BB962C8B-B14F-4D97-AF65-F5344CB8AC3E}">
        <p14:creationId xmlns:p14="http://schemas.microsoft.com/office/powerpoint/2010/main" val="32431606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Kategorisering av risikoelementer</a:t>
            </a:r>
          </a:p>
        </p:txBody>
      </p:sp>
      <p:pic>
        <p:nvPicPr>
          <p:cNvPr id="4" name="Plassholder for innhol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1690689"/>
            <a:ext cx="7886700" cy="3276520"/>
          </a:xfrm>
        </p:spPr>
      </p:pic>
      <p:sp>
        <p:nvSpPr>
          <p:cNvPr id="5" name="Rektangel 4"/>
          <p:cNvSpPr/>
          <p:nvPr/>
        </p:nvSpPr>
        <p:spPr>
          <a:xfrm>
            <a:off x="2152650" y="5766590"/>
            <a:ext cx="7886700" cy="923330"/>
          </a:xfrm>
          <a:prstGeom prst="rect">
            <a:avLst/>
          </a:prstGeom>
        </p:spPr>
        <p:txBody>
          <a:bodyPr wrap="square">
            <a:spAutoFit/>
          </a:bodyPr>
          <a:lstStyle/>
          <a:p>
            <a:r>
              <a:rPr lang="nb-NO" dirty="0"/>
              <a:t>Et tenkt eksempel for beregning av et avkastningskrav på en utviklingseiendom. Eksempel hentet fra Nils Arne Gundersen i Praktisk økonomi og finans nr. 2/2009 s. 19.</a:t>
            </a:r>
          </a:p>
        </p:txBody>
      </p:sp>
    </p:spTree>
    <p:extLst>
      <p:ext uri="{BB962C8B-B14F-4D97-AF65-F5344CB8AC3E}">
        <p14:creationId xmlns:p14="http://schemas.microsoft.com/office/powerpoint/2010/main" val="35550756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Porteføljeeffekt - risiko</a:t>
            </a:r>
          </a:p>
        </p:txBody>
      </p:sp>
      <p:sp>
        <p:nvSpPr>
          <p:cNvPr id="3" name="Plassholder for innhold 2"/>
          <p:cNvSpPr>
            <a:spLocks noGrp="1"/>
          </p:cNvSpPr>
          <p:nvPr>
            <p:ph idx="1"/>
          </p:nvPr>
        </p:nvSpPr>
        <p:spPr/>
        <p:txBody>
          <a:bodyPr/>
          <a:lstStyle/>
          <a:p>
            <a:r>
              <a:rPr lang="nb-NO" dirty="0"/>
              <a:t>Risikoen må vurderes ut fra det marginale bidraget til den samlede porteføljen</a:t>
            </a:r>
          </a:p>
          <a:p>
            <a:r>
              <a:rPr lang="nb-NO" dirty="0"/>
              <a:t>F.eks. kan en eiendom i visse tilfeller </a:t>
            </a:r>
            <a:r>
              <a:rPr lang="nb-NO" i="1" dirty="0"/>
              <a:t>redusere </a:t>
            </a:r>
            <a:r>
              <a:rPr lang="nb-NO" dirty="0"/>
              <a:t>risikoen i porteføljen</a:t>
            </a:r>
          </a:p>
          <a:p>
            <a:pPr lvl="1"/>
            <a:r>
              <a:rPr lang="nb-NO" dirty="0"/>
              <a:t>F.eks. eiendom som dekker alternative utviklingsområder som kan velges framfor ett område man allerede har interesser i</a:t>
            </a:r>
          </a:p>
        </p:txBody>
      </p:sp>
    </p:spTree>
    <p:extLst>
      <p:ext uri="{BB962C8B-B14F-4D97-AF65-F5344CB8AC3E}">
        <p14:creationId xmlns:p14="http://schemas.microsoft.com/office/powerpoint/2010/main" val="40689330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Avkastningskrav i praksis</a:t>
            </a:r>
          </a:p>
        </p:txBody>
      </p:sp>
      <p:sp>
        <p:nvSpPr>
          <p:cNvPr id="3" name="Plassholder for innhold 2"/>
          <p:cNvSpPr>
            <a:spLocks noGrp="1"/>
          </p:cNvSpPr>
          <p:nvPr>
            <p:ph idx="1"/>
          </p:nvPr>
        </p:nvSpPr>
        <p:spPr/>
        <p:txBody>
          <a:bodyPr/>
          <a:lstStyle/>
          <a:p>
            <a:r>
              <a:rPr lang="nb-NO" dirty="0"/>
              <a:t>Hoveddel av avkastningen kommer vanligvis fra verdiutvikling av eiendom</a:t>
            </a:r>
          </a:p>
          <a:p>
            <a:pPr lvl="1"/>
            <a:r>
              <a:rPr lang="nb-NO" dirty="0"/>
              <a:t>Ikke fra den årlige avkastningen</a:t>
            </a:r>
          </a:p>
          <a:p>
            <a:pPr lvl="1"/>
            <a:r>
              <a:rPr lang="nb-NO" i="1" dirty="0"/>
              <a:t>Verdiutvikling</a:t>
            </a:r>
            <a:r>
              <a:rPr lang="nb-NO" dirty="0"/>
              <a:t> er vanskelig å måle for næringseiendom</a:t>
            </a:r>
          </a:p>
          <a:p>
            <a:pPr lvl="2"/>
            <a:r>
              <a:rPr lang="nb-NO" dirty="0"/>
              <a:t>Tynne markeder, lite informasjon</a:t>
            </a:r>
          </a:p>
          <a:p>
            <a:r>
              <a:rPr lang="nb-NO" dirty="0"/>
              <a:t>I praksis hentes avkastningskravet fra markedsdata supplert med investorenes egne interne vurderinger</a:t>
            </a:r>
          </a:p>
          <a:p>
            <a:r>
              <a:rPr lang="nb-NO" dirty="0"/>
              <a:t>Sensitivitetsanalyser med </a:t>
            </a:r>
            <a:r>
              <a:rPr lang="nb-NO" i="1" dirty="0"/>
              <a:t>alternative avkastningskrav</a:t>
            </a:r>
            <a:r>
              <a:rPr lang="nb-NO" dirty="0"/>
              <a:t> ofte den beste løsningen</a:t>
            </a:r>
          </a:p>
          <a:p>
            <a:endParaRPr lang="nb-NO" dirty="0"/>
          </a:p>
        </p:txBody>
      </p:sp>
    </p:spTree>
    <p:extLst>
      <p:ext uri="{BB962C8B-B14F-4D97-AF65-F5344CB8AC3E}">
        <p14:creationId xmlns:p14="http://schemas.microsoft.com/office/powerpoint/2010/main" val="2225541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Sikkerhetsekvivalent</a:t>
            </a:r>
          </a:p>
        </p:txBody>
      </p:sp>
      <p:sp>
        <p:nvSpPr>
          <p:cNvPr id="3" name="Plassholder for innhold 2"/>
          <p:cNvSpPr>
            <a:spLocks noGrp="1"/>
          </p:cNvSpPr>
          <p:nvPr>
            <p:ph idx="1"/>
          </p:nvPr>
        </p:nvSpPr>
        <p:spPr/>
        <p:txBody>
          <a:bodyPr/>
          <a:lstStyle/>
          <a:p>
            <a:r>
              <a:rPr lang="nb-NO" dirty="0"/>
              <a:t>Beløpet som er akkurat høyt nok til at investoren ville vært villig til å akseptere med sikkerhet framfor det usikre, framtidige pengebeløpet</a:t>
            </a:r>
          </a:p>
          <a:p>
            <a:r>
              <a:rPr lang="nb-NO" dirty="0"/>
              <a:t>Hvis investoren </a:t>
            </a:r>
            <a:r>
              <a:rPr lang="nb-NO" i="1" dirty="0"/>
              <a:t>akkurat så vidt</a:t>
            </a:r>
            <a:r>
              <a:rPr lang="nb-NO" dirty="0"/>
              <a:t> er villig til å gi avkall på en </a:t>
            </a:r>
            <a:r>
              <a:rPr lang="nb-NO" i="1" dirty="0"/>
              <a:t>forventet</a:t>
            </a:r>
            <a:r>
              <a:rPr lang="nb-NO" dirty="0"/>
              <a:t> pengestrøm på kr 10 000 000 om ti år til fordel for en </a:t>
            </a:r>
            <a:r>
              <a:rPr lang="nb-NO" i="1" dirty="0"/>
              <a:t>sikker</a:t>
            </a:r>
            <a:r>
              <a:rPr lang="nb-NO" dirty="0"/>
              <a:t> pengestrøm på kr 8 000 000 på samme tidspunkt, så er det siste beløpet sikkerhetsekvivalenten til det første</a:t>
            </a:r>
          </a:p>
          <a:p>
            <a:r>
              <a:rPr lang="nb-NO" dirty="0"/>
              <a:t>Kan brukes i en kontantstrømmodell, som da diskonteres med</a:t>
            </a:r>
            <a:r>
              <a:rPr lang="nb-NO" i="1" dirty="0"/>
              <a:t> risikofri</a:t>
            </a:r>
            <a:r>
              <a:rPr lang="nb-NO" dirty="0"/>
              <a:t> diskonteringsrente</a:t>
            </a:r>
          </a:p>
        </p:txBody>
      </p:sp>
    </p:spTree>
    <p:extLst>
      <p:ext uri="{BB962C8B-B14F-4D97-AF65-F5344CB8AC3E}">
        <p14:creationId xmlns:p14="http://schemas.microsoft.com/office/powerpoint/2010/main" val="27131280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endParaRPr lang="nb-NO"/>
          </a:p>
        </p:txBody>
      </p:sp>
      <p:pic>
        <p:nvPicPr>
          <p:cNvPr id="6" name="Plassholder for innhold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52650" y="3752592"/>
            <a:ext cx="7886700" cy="2365115"/>
          </a:xfrm>
        </p:spPr>
      </p:pic>
      <p:sp>
        <p:nvSpPr>
          <p:cNvPr id="5" name="Rektangel 4"/>
          <p:cNvSpPr/>
          <p:nvPr/>
        </p:nvSpPr>
        <p:spPr>
          <a:xfrm>
            <a:off x="2152650" y="6311899"/>
            <a:ext cx="7886700" cy="369332"/>
          </a:xfrm>
          <a:prstGeom prst="rect">
            <a:avLst/>
          </a:prstGeom>
        </p:spPr>
        <p:txBody>
          <a:bodyPr wrap="square">
            <a:spAutoFit/>
          </a:bodyPr>
          <a:lstStyle/>
          <a:p>
            <a:r>
              <a:rPr lang="nb-NO" dirty="0"/>
              <a:t>Kontantstrømsanalyse med sikkerhetsekvivalenter og risikofritt avkastningskrav.</a:t>
            </a:r>
          </a:p>
        </p:txBody>
      </p:sp>
      <p:pic>
        <p:nvPicPr>
          <p:cNvPr id="7" name="Bild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2650" y="1504104"/>
            <a:ext cx="7886700" cy="2054294"/>
          </a:xfrm>
          <a:prstGeom prst="rect">
            <a:avLst/>
          </a:prstGeom>
        </p:spPr>
      </p:pic>
    </p:spTree>
    <p:extLst>
      <p:ext uri="{BB962C8B-B14F-4D97-AF65-F5344CB8AC3E}">
        <p14:creationId xmlns:p14="http://schemas.microsoft.com/office/powerpoint/2010/main" val="25503252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p>
            <a:r>
              <a:rPr lang="nb-NO" dirty="0"/>
              <a:t>Sikkerhetsekvivalent er i praksis nødvendig ved korte diskonteringer</a:t>
            </a:r>
          </a:p>
        </p:txBody>
      </p:sp>
      <p:sp>
        <p:nvSpPr>
          <p:cNvPr id="3" name="Plassholder for innhold 2"/>
          <p:cNvSpPr>
            <a:spLocks noGrp="1"/>
          </p:cNvSpPr>
          <p:nvPr>
            <p:ph idx="1"/>
          </p:nvPr>
        </p:nvSpPr>
        <p:spPr/>
        <p:txBody>
          <a:bodyPr>
            <a:normAutofit lnSpcReduction="10000"/>
          </a:bodyPr>
          <a:lstStyle/>
          <a:p>
            <a:pPr marL="0" indent="0">
              <a:buNone/>
            </a:pPr>
            <a:r>
              <a:rPr lang="nb-NO" dirty="0"/>
              <a:t>La oss anta at en bestemt investor var villig til å betale kr 45 000 000 for en eiendom der avkjørselen kunne komme enten ved eiendommen eller et annet sted. Forventet verdi </a:t>
            </a:r>
            <a:r>
              <a:rPr lang="nb-NO" i="1" dirty="0"/>
              <a:t>om en dag</a:t>
            </a:r>
            <a:r>
              <a:rPr lang="nb-NO" dirty="0"/>
              <a:t> (avgjørelsen falt dagen etter) var kr 50 000 000 (gjennomsnittet av kr 0 og kr 100 000 000</a:t>
            </a:r>
          </a:p>
          <a:p>
            <a:pPr marL="0" indent="0">
              <a:buNone/>
            </a:pPr>
            <a:r>
              <a:rPr lang="nb-NO" dirty="0"/>
              <a:t>Investeringen tilsvarer altså en </a:t>
            </a:r>
            <a:r>
              <a:rPr lang="nb-NO" i="1" dirty="0"/>
              <a:t>forventet</a:t>
            </a:r>
            <a:r>
              <a:rPr lang="nb-NO" dirty="0"/>
              <a:t> avkastning på kr 5 000 000 i løpet av en dag av en investering på kr 45 000 000, det vil si 11,11 % per dag</a:t>
            </a:r>
          </a:p>
          <a:p>
            <a:pPr marL="0" indent="0">
              <a:buNone/>
            </a:pPr>
            <a:r>
              <a:rPr lang="nb-NO" dirty="0"/>
              <a:t>Hvis investoren har 11,11 % risikojustert avkastningskrav per dag, tilsvarer det et </a:t>
            </a:r>
            <a:r>
              <a:rPr lang="nb-NO" i="1" dirty="0"/>
              <a:t>årlig</a:t>
            </a:r>
            <a:r>
              <a:rPr lang="nb-NO" dirty="0"/>
              <a:t> avkastningskrav på 1,11</a:t>
            </a:r>
            <a:r>
              <a:rPr lang="nb-NO" baseline="30000" dirty="0"/>
              <a:t> 365</a:t>
            </a:r>
            <a:r>
              <a:rPr lang="nb-NO" dirty="0"/>
              <a:t>-1, det vil si 5 029 000 000 000 000 000 % per år (avrundet). Det er temmelig upraktisk og uoversiktlig å bruke slike avkastningskrav i verdsettingskalkylene</a:t>
            </a:r>
          </a:p>
          <a:p>
            <a:endParaRPr lang="nb-NO" dirty="0"/>
          </a:p>
        </p:txBody>
      </p:sp>
    </p:spTree>
    <p:extLst>
      <p:ext uri="{BB962C8B-B14F-4D97-AF65-F5344CB8AC3E}">
        <p14:creationId xmlns:p14="http://schemas.microsoft.com/office/powerpoint/2010/main" val="573293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Profesjonalisering og segmentering</a:t>
            </a:r>
          </a:p>
        </p:txBody>
      </p:sp>
      <p:sp>
        <p:nvSpPr>
          <p:cNvPr id="3" name="Plassholder for innhold 2"/>
          <p:cNvSpPr>
            <a:spLocks noGrp="1"/>
          </p:cNvSpPr>
          <p:nvPr>
            <p:ph idx="1"/>
          </p:nvPr>
        </p:nvSpPr>
        <p:spPr/>
        <p:txBody>
          <a:bodyPr/>
          <a:lstStyle/>
          <a:p>
            <a:r>
              <a:rPr lang="nb-NO" dirty="0"/>
              <a:t>Stadig vanligere å skille eiendom og virksomhet i eiendommen</a:t>
            </a:r>
          </a:p>
          <a:p>
            <a:pPr lvl="1"/>
            <a:r>
              <a:rPr lang="nb-NO" dirty="0"/>
              <a:t>Eiendom overlates til spesialiserte eiendomsinvestorer</a:t>
            </a:r>
          </a:p>
          <a:p>
            <a:pPr lvl="2"/>
            <a:r>
              <a:rPr lang="nb-NO" dirty="0"/>
              <a:t>Eller skilles ut som eget selskap adskilt fra virksomheten på eiendommen: «Storgata 1 AS»</a:t>
            </a:r>
          </a:p>
          <a:p>
            <a:pPr lvl="1"/>
            <a:r>
              <a:rPr lang="nb-NO" dirty="0"/>
              <a:t>Forvaltning og utvikling overlates til spesialiserte forvaltere og utviklere</a:t>
            </a:r>
          </a:p>
          <a:p>
            <a:pPr lvl="1"/>
            <a:r>
              <a:rPr lang="nb-NO" dirty="0"/>
              <a:t>Noen segmenter «henger igjen»</a:t>
            </a:r>
          </a:p>
          <a:p>
            <a:pPr lvl="2"/>
            <a:r>
              <a:rPr lang="nb-NO" dirty="0"/>
              <a:t>Blant annet deler av offentlig sektor</a:t>
            </a:r>
          </a:p>
          <a:p>
            <a:pPr lvl="2"/>
            <a:r>
              <a:rPr lang="nb-NO" dirty="0"/>
              <a:t>Men også i den sektoren vanligere å velge organiseringsformer som skiller eiendomsforvaltning fra virksomheten på eiendommene</a:t>
            </a:r>
          </a:p>
          <a:p>
            <a:pPr lvl="2"/>
            <a:endParaRPr lang="nb-NO" dirty="0"/>
          </a:p>
        </p:txBody>
      </p:sp>
    </p:spTree>
    <p:extLst>
      <p:ext uri="{BB962C8B-B14F-4D97-AF65-F5344CB8AC3E}">
        <p14:creationId xmlns:p14="http://schemas.microsoft.com/office/powerpoint/2010/main" val="146854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Investorene</a:t>
            </a:r>
          </a:p>
        </p:txBody>
      </p:sp>
      <p:sp>
        <p:nvSpPr>
          <p:cNvPr id="3" name="Plassholder for innhold 2"/>
          <p:cNvSpPr>
            <a:spLocks noGrp="1"/>
          </p:cNvSpPr>
          <p:nvPr>
            <p:ph idx="1"/>
          </p:nvPr>
        </p:nvSpPr>
        <p:spPr/>
        <p:txBody>
          <a:bodyPr>
            <a:normAutofit fontScale="85000" lnSpcReduction="20000"/>
          </a:bodyPr>
          <a:lstStyle/>
          <a:p>
            <a:pPr lvl="0"/>
            <a:r>
              <a:rPr lang="nb-NO" dirty="0"/>
              <a:t>Livselskap (livsforsikringsselskap) og pensjonsselskap (DNB Livsforsikring, Storebrand, Gjensidige, Nordea Liv osv.; Oslo Pensjonsforsikring, KLP osv.).</a:t>
            </a:r>
          </a:p>
          <a:p>
            <a:pPr lvl="0"/>
            <a:r>
              <a:rPr lang="nb-NO" dirty="0"/>
              <a:t>Private enkeltinvestorer inkl. privateide holdingselskap</a:t>
            </a:r>
          </a:p>
          <a:p>
            <a:pPr lvl="1"/>
            <a:r>
              <a:rPr lang="nb-NO" dirty="0"/>
              <a:t>Hagen-familiens </a:t>
            </a:r>
            <a:r>
              <a:rPr lang="nb-NO" i="1" dirty="0" err="1"/>
              <a:t>Canica</a:t>
            </a:r>
            <a:r>
              <a:rPr lang="nb-NO" dirty="0"/>
              <a:t> og Andresen-familien </a:t>
            </a:r>
            <a:r>
              <a:rPr lang="nb-NO" i="1" dirty="0"/>
              <a:t>Ferd</a:t>
            </a:r>
            <a:r>
              <a:rPr lang="nb-NO" dirty="0"/>
              <a:t>, Tollefsens </a:t>
            </a:r>
            <a:r>
              <a:rPr lang="nb-NO" i="1" dirty="0"/>
              <a:t>Fredensborg</a:t>
            </a:r>
            <a:r>
              <a:rPr lang="nb-NO" dirty="0"/>
              <a:t> (boligutleiemarkedet).</a:t>
            </a:r>
          </a:p>
          <a:p>
            <a:pPr lvl="0"/>
            <a:r>
              <a:rPr lang="nb-NO" dirty="0"/>
              <a:t>Børsnoterte eiendomsselskap </a:t>
            </a:r>
          </a:p>
          <a:p>
            <a:pPr lvl="1"/>
            <a:r>
              <a:rPr lang="nb-NO" dirty="0"/>
              <a:t>Olav Thon, Entra, Norwegian Property</a:t>
            </a:r>
          </a:p>
          <a:p>
            <a:pPr lvl="0"/>
            <a:r>
              <a:rPr lang="nb-NO" dirty="0"/>
              <a:t>Eiendomsfond </a:t>
            </a:r>
          </a:p>
          <a:p>
            <a:pPr lvl="1"/>
            <a:r>
              <a:rPr lang="nb-NO" dirty="0"/>
              <a:t>DNB Eiendomsfond, Storebrand Eiendomsfond, Aberdeen Eiendomsfond</a:t>
            </a:r>
          </a:p>
          <a:p>
            <a:pPr lvl="0"/>
            <a:r>
              <a:rPr lang="nb-NO" dirty="0"/>
              <a:t>Syndikater (sameie mellom privatpersoner)</a:t>
            </a:r>
          </a:p>
          <a:p>
            <a:pPr lvl="0"/>
            <a:r>
              <a:rPr lang="nb-NO" dirty="0"/>
              <a:t>Offentlige og halvoffentlige aktører </a:t>
            </a:r>
          </a:p>
          <a:p>
            <a:pPr lvl="1"/>
            <a:r>
              <a:rPr lang="nb-NO" dirty="0"/>
              <a:t>Bane NOR Eiendom, HAV eiendom, OSL (Gardermoen)</a:t>
            </a:r>
          </a:p>
          <a:p>
            <a:r>
              <a:rPr lang="nb-NO" dirty="0"/>
              <a:t>Utenlandske aktører</a:t>
            </a:r>
          </a:p>
          <a:p>
            <a:endParaRPr lang="nb-NO" dirty="0"/>
          </a:p>
        </p:txBody>
      </p:sp>
    </p:spTree>
    <p:extLst>
      <p:ext uri="{BB962C8B-B14F-4D97-AF65-F5344CB8AC3E}">
        <p14:creationId xmlns:p14="http://schemas.microsoft.com/office/powerpoint/2010/main" val="289470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ssholder for innhol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52650" y="1457194"/>
            <a:ext cx="7886700" cy="3687419"/>
          </a:xfrm>
        </p:spPr>
      </p:pic>
      <p:sp>
        <p:nvSpPr>
          <p:cNvPr id="6" name="Rektangel 5"/>
          <p:cNvSpPr/>
          <p:nvPr/>
        </p:nvSpPr>
        <p:spPr>
          <a:xfrm>
            <a:off x="2152650" y="5557685"/>
            <a:ext cx="7886700" cy="646331"/>
          </a:xfrm>
          <a:prstGeom prst="rect">
            <a:avLst/>
          </a:prstGeom>
        </p:spPr>
        <p:txBody>
          <a:bodyPr wrap="square">
            <a:spAutoFit/>
          </a:bodyPr>
          <a:lstStyle/>
          <a:p>
            <a:r>
              <a:rPr lang="nb-NO" dirty="0"/>
              <a:t>Pr. 1. </a:t>
            </a:r>
            <a:r>
              <a:rPr lang="nb-NO" dirty="0" err="1"/>
              <a:t>sept</a:t>
            </a:r>
            <a:r>
              <a:rPr lang="nb-NO" dirty="0"/>
              <a:t> 2016. Aktørene er sortert fra den største til den minste netto kjøperen. Tall i milliarder kr. Kilde: UNION markedsrapport september 2016.</a:t>
            </a:r>
          </a:p>
        </p:txBody>
      </p:sp>
    </p:spTree>
    <p:extLst>
      <p:ext uri="{BB962C8B-B14F-4D97-AF65-F5344CB8AC3E}">
        <p14:creationId xmlns:p14="http://schemas.microsoft.com/office/powerpoint/2010/main" val="2988650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dirty="0"/>
              <a:t>Forvaltere</a:t>
            </a:r>
          </a:p>
        </p:txBody>
      </p:sp>
      <p:sp>
        <p:nvSpPr>
          <p:cNvPr id="3" name="Plassholder for innhold 2"/>
          <p:cNvSpPr>
            <a:spLocks noGrp="1"/>
          </p:cNvSpPr>
          <p:nvPr>
            <p:ph idx="1"/>
          </p:nvPr>
        </p:nvSpPr>
        <p:spPr/>
        <p:txBody>
          <a:bodyPr/>
          <a:lstStyle/>
          <a:p>
            <a:r>
              <a:rPr lang="nb-NO" dirty="0" err="1"/>
              <a:t>Newsec</a:t>
            </a:r>
            <a:r>
              <a:rPr lang="nb-NO" dirty="0"/>
              <a:t> Basale, NEAS og ISS </a:t>
            </a:r>
            <a:r>
              <a:rPr lang="nb-NO" dirty="0" err="1"/>
              <a:t>Facility</a:t>
            </a:r>
            <a:r>
              <a:rPr lang="nb-NO" dirty="0"/>
              <a:t> Services mv</a:t>
            </a:r>
          </a:p>
          <a:p>
            <a:r>
              <a:rPr lang="nb-NO" dirty="0"/>
              <a:t>Tilbyr stadig bredere spekter tjenester</a:t>
            </a:r>
          </a:p>
          <a:p>
            <a:pPr lvl="1"/>
            <a:r>
              <a:rPr lang="nb-NO" dirty="0"/>
              <a:t>Støttetjenester for bruker (resepsjon, arkiv, personalkantiner osv.)</a:t>
            </a:r>
          </a:p>
          <a:p>
            <a:pPr lvl="1"/>
            <a:r>
              <a:rPr lang="nb-NO" dirty="0"/>
              <a:t>Enklere utviklingstjenester</a:t>
            </a:r>
          </a:p>
        </p:txBody>
      </p:sp>
    </p:spTree>
    <p:extLst>
      <p:ext uri="{BB962C8B-B14F-4D97-AF65-F5344CB8AC3E}">
        <p14:creationId xmlns:p14="http://schemas.microsoft.com/office/powerpoint/2010/main" val="950842985"/>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3193</Words>
  <Application>Microsoft Office PowerPoint</Application>
  <PresentationFormat>Widescreen</PresentationFormat>
  <Paragraphs>323</Paragraphs>
  <Slides>58</Slides>
  <Notes>13</Notes>
  <HiddenSlides>0</HiddenSlides>
  <MMClips>0</MMClips>
  <ScaleCrop>false</ScaleCrop>
  <HeadingPairs>
    <vt:vector size="6" baseType="variant">
      <vt:variant>
        <vt:lpstr>Brukte skrifter</vt:lpstr>
      </vt:variant>
      <vt:variant>
        <vt:i4>3</vt:i4>
      </vt:variant>
      <vt:variant>
        <vt:lpstr>Tema</vt:lpstr>
      </vt:variant>
      <vt:variant>
        <vt:i4>1</vt:i4>
      </vt:variant>
      <vt:variant>
        <vt:lpstr>Lysbildetitler</vt:lpstr>
      </vt:variant>
      <vt:variant>
        <vt:i4>58</vt:i4>
      </vt:variant>
    </vt:vector>
  </HeadingPairs>
  <TitlesOfParts>
    <vt:vector size="62" baseType="lpstr">
      <vt:lpstr>Arial</vt:lpstr>
      <vt:lpstr>Calibri</vt:lpstr>
      <vt:lpstr>Calibri Light</vt:lpstr>
      <vt:lpstr>Office-tema</vt:lpstr>
      <vt:lpstr>14 Næringseiendom</vt:lpstr>
      <vt:lpstr>14 Næringseiendom</vt:lpstr>
      <vt:lpstr>To markeder</vt:lpstr>
      <vt:lpstr>Leiemarkedet</vt:lpstr>
      <vt:lpstr>Eiemarkedet</vt:lpstr>
      <vt:lpstr>Profesjonalisering og segmentering</vt:lpstr>
      <vt:lpstr>Investorene</vt:lpstr>
      <vt:lpstr>PowerPoint-presentasjon</vt:lpstr>
      <vt:lpstr>Forvaltere</vt:lpstr>
      <vt:lpstr>Rådgivere</vt:lpstr>
      <vt:lpstr>Hjemmelsselskap, holdingselskap, spesialforetak (SP)</vt:lpstr>
      <vt:lpstr>Informasjonskilder </vt:lpstr>
      <vt:lpstr>Kontor</vt:lpstr>
      <vt:lpstr>PowerPoint-presentasjon</vt:lpstr>
      <vt:lpstr>Butikk/handel</vt:lpstr>
      <vt:lpstr>Logistikk</vt:lpstr>
      <vt:lpstr>Kombinasjonseiendom; annet</vt:lpstr>
      <vt:lpstr>Datakilder til transaksjoner</vt:lpstr>
      <vt:lpstr>Leieavtalene</vt:lpstr>
      <vt:lpstr>Vanlige betingelser</vt:lpstr>
      <vt:lpstr>Forts.</vt:lpstr>
      <vt:lpstr>Selskapsgjennomgang – due diligence</vt:lpstr>
      <vt:lpstr>Verdsetting</vt:lpstr>
      <vt:lpstr>Verdsettingsmetoder – yield</vt:lpstr>
      <vt:lpstr>PowerPoint-presentasjon</vt:lpstr>
      <vt:lpstr>PowerPoint-presentasjon</vt:lpstr>
      <vt:lpstr>Leieprisene varierer</vt:lpstr>
      <vt:lpstr>Regneeksempel</vt:lpstr>
      <vt:lpstr>Regneeks forts.</vt:lpstr>
      <vt:lpstr>Regneeks forts.</vt:lpstr>
      <vt:lpstr>Justeringer</vt:lpstr>
      <vt:lpstr>Ikke fullt utleid eiendom </vt:lpstr>
      <vt:lpstr>Nye leietakere</vt:lpstr>
      <vt:lpstr>Overleie eller underleie</vt:lpstr>
      <vt:lpstr>Leieperioden</vt:lpstr>
      <vt:lpstr>Utviklingspotensial</vt:lpstr>
      <vt:lpstr>Kontantstrømmetoden</vt:lpstr>
      <vt:lpstr>Nominelle eller verdifaste pengeverdier</vt:lpstr>
      <vt:lpstr>Prinsippskisse av en kontantstrømmodell</vt:lpstr>
      <vt:lpstr>Avkastningskrav vs. Yield</vt:lpstr>
      <vt:lpstr>Implisitt avkastningskrav – fast diskonteringsrente</vt:lpstr>
      <vt:lpstr>Implisitt avkastningskrav ved varierende diskonteringsrente</vt:lpstr>
      <vt:lpstr>Feil diskonteringsrente for negative pengestrømmer</vt:lpstr>
      <vt:lpstr>Feil diskonteringsrente for negative pengestrømmer</vt:lpstr>
      <vt:lpstr>Investeringsmetoden</vt:lpstr>
      <vt:lpstr>Kostnadsmetoden – næringseiendom</vt:lpstr>
      <vt:lpstr>Investeringsverdi</vt:lpstr>
      <vt:lpstr>Teori</vt:lpstr>
      <vt:lpstr>Teori</vt:lpstr>
      <vt:lpstr>Regneeksempel</vt:lpstr>
      <vt:lpstr>Systematisk og usystematisk risiko</vt:lpstr>
      <vt:lpstr>Virkelige porteføljer er ikke perfekt diversifisert</vt:lpstr>
      <vt:lpstr>Kategorisering av risikoelementer</vt:lpstr>
      <vt:lpstr>Porteføljeeffekt - risiko</vt:lpstr>
      <vt:lpstr>Avkastningskrav i praksis</vt:lpstr>
      <vt:lpstr>Sikkerhetsekvivalent</vt:lpstr>
      <vt:lpstr>PowerPoint-presentasjon</vt:lpstr>
      <vt:lpstr>Sikkerhetsekvivalent er i praksis nødvendig ved korte diskonteringer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Sammenligningsmetoden</dc:title>
  <dc:creator>Sølve Bærug</dc:creator>
  <cp:lastModifiedBy>Eli Valheim</cp:lastModifiedBy>
  <cp:revision>22</cp:revision>
  <dcterms:created xsi:type="dcterms:W3CDTF">2017-06-21T06:35:29Z</dcterms:created>
  <dcterms:modified xsi:type="dcterms:W3CDTF">2017-06-27T11:41:57Z</dcterms:modified>
</cp:coreProperties>
</file>